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4630400" cy="9144000"/>
  <p:notesSz cx="6858000" cy="9144000"/>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444" y="90"/>
      </p:cViewPr>
      <p:guideLst>
        <p:guide orient="horz" pos="2880"/>
        <p:guide pos="4608"/>
      </p:guideLst>
    </p:cSldViewPr>
  </p:slideViewPr>
  <p:notesTextViewPr>
    <p:cViewPr>
      <p:scale>
        <a:sx n="100" d="100"/>
        <a:sy n="100" d="100"/>
      </p:scale>
      <p:origin x="0" y="0"/>
    </p:cViewPr>
  </p:notesText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7" name="Picture 6" descr="wave.png"/>
          <p:cNvPicPr>
            <a:picLocks noChangeAspect="1"/>
          </p:cNvPicPr>
          <p:nvPr userDrawn="1"/>
        </p:nvPicPr>
        <p:blipFill>
          <a:blip r:embed="rId2"/>
          <a:stretch>
            <a:fillRect/>
          </a:stretch>
        </p:blipFill>
        <p:spPr>
          <a:xfrm>
            <a:off x="0" y="0"/>
            <a:ext cx="14630400" cy="9144000"/>
          </a:xfrm>
          <a:prstGeom prst="rect">
            <a:avLst/>
          </a:prstGeom>
        </p:spPr>
      </p:pic>
    </p:spTree>
  </p:cSld>
  <p:clrMapOvr>
    <a:masterClrMapping/>
  </p:clrMapOvr>
  <p:transition spd="med" advClick="0" advTm="8000"/>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1102C0-6903-4E12-91DF-20D67A980152}" type="datetimeFigureOut">
              <a:rPr lang="en-US" smtClean="0"/>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9E390-D8C8-4A71-A9C4-DB813A68F7AC}" type="slidenum">
              <a:rPr lang="en-US" smtClean="0"/>
              <a:t>‹#›</a:t>
            </a:fld>
            <a:endParaRPr lang="en-US"/>
          </a:p>
        </p:txBody>
      </p:sp>
    </p:spTree>
  </p:cSld>
  <p:clrMapOvr>
    <a:masterClrMapping/>
  </p:clrMapOvr>
  <p:transition spd="med" advClick="0"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66185"/>
            <a:ext cx="329184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66185"/>
            <a:ext cx="963168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1102C0-6903-4E12-91DF-20D67A980152}" type="datetimeFigureOut">
              <a:rPr lang="en-US" smtClean="0"/>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9E390-D8C8-4A71-A9C4-DB813A68F7AC}" type="slidenum">
              <a:rPr lang="en-US" smtClean="0"/>
              <a:t>‹#›</a:t>
            </a:fld>
            <a:endParaRPr lang="en-US"/>
          </a:p>
        </p:txBody>
      </p:sp>
    </p:spTree>
  </p:cSld>
  <p:clrMapOvr>
    <a:masterClrMapping/>
  </p:clrMapOvr>
  <p:transition spd="med" advClick="0"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1102C0-6903-4E12-91DF-20D67A980152}" type="datetimeFigureOut">
              <a:rPr lang="en-US" smtClean="0"/>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9E390-D8C8-4A71-A9C4-DB813A68F7AC}" type="slidenum">
              <a:rPr lang="en-US" smtClean="0"/>
              <a:t>‹#›</a:t>
            </a:fld>
            <a:endParaRPr lang="en-US"/>
          </a:p>
        </p:txBody>
      </p:sp>
    </p:spTree>
  </p:cSld>
  <p:clrMapOvr>
    <a:masterClrMapping/>
  </p:clrMapOvr>
  <p:transition spd="med" advClick="0"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875868"/>
            <a:ext cx="12435840" cy="181610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875618"/>
            <a:ext cx="12435840" cy="2000249"/>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1102C0-6903-4E12-91DF-20D67A980152}" type="datetimeFigureOut">
              <a:rPr lang="en-US" smtClean="0"/>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9E390-D8C8-4A71-A9C4-DB813A68F7AC}" type="slidenum">
              <a:rPr lang="en-US" smtClean="0"/>
              <a:t>‹#›</a:t>
            </a:fld>
            <a:endParaRPr lang="en-US"/>
          </a:p>
        </p:txBody>
      </p:sp>
    </p:spTree>
  </p:cSld>
  <p:clrMapOvr>
    <a:masterClrMapping/>
  </p:clrMapOvr>
  <p:transition spd="med" advClick="0"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2133600"/>
            <a:ext cx="6461760" cy="6034618"/>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2133600"/>
            <a:ext cx="6461760" cy="6034618"/>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1102C0-6903-4E12-91DF-20D67A980152}" type="datetimeFigureOut">
              <a:rPr lang="en-US" smtClean="0"/>
              <a:t>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29E390-D8C8-4A71-A9C4-DB813A68F7AC}" type="slidenum">
              <a:rPr lang="en-US" smtClean="0"/>
              <a:t>‹#›</a:t>
            </a:fld>
            <a:endParaRPr lang="en-US"/>
          </a:p>
        </p:txBody>
      </p:sp>
    </p:spTree>
  </p:cSld>
  <p:clrMapOvr>
    <a:masterClrMapping/>
  </p:clrMapOvr>
  <p:transition spd="med" advClick="0"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1" y="2046818"/>
            <a:ext cx="6464301" cy="853016"/>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1" y="2899834"/>
            <a:ext cx="6464301" cy="5268384"/>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2046818"/>
            <a:ext cx="6466840" cy="853016"/>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899834"/>
            <a:ext cx="6466840" cy="5268384"/>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1102C0-6903-4E12-91DF-20D67A980152}" type="datetimeFigureOut">
              <a:rPr lang="en-US" smtClean="0"/>
              <a:t>11/7/2014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29E390-D8C8-4A71-A9C4-DB813A68F7AC}" type="slidenum">
              <a:rPr lang="en-US" smtClean="0"/>
              <a:t>‹#›</a:t>
            </a:fld>
            <a:endParaRPr lang="en-US"/>
          </a:p>
        </p:txBody>
      </p:sp>
    </p:spTree>
  </p:cSld>
  <p:clrMapOvr>
    <a:masterClrMapping/>
  </p:clrMapOvr>
  <p:transition spd="med" advClick="0" advTm="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1102C0-6903-4E12-91DF-20D67A980152}" type="datetimeFigureOut">
              <a:rPr lang="en-US" smtClean="0"/>
              <a:t>11/7/2014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29E390-D8C8-4A71-A9C4-DB813A68F7AC}" type="slidenum">
              <a:rPr lang="en-US" smtClean="0"/>
              <a:t>‹#›</a:t>
            </a:fld>
            <a:endParaRPr lang="en-US"/>
          </a:p>
        </p:txBody>
      </p:sp>
    </p:spTree>
  </p:cSld>
  <p:clrMapOvr>
    <a:masterClrMapping/>
  </p:clrMapOvr>
  <p:transition spd="med" advClick="0" advTm="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1102C0-6903-4E12-91DF-20D67A980152}" type="datetimeFigureOut">
              <a:rPr lang="en-US" smtClean="0"/>
              <a:t>11/7/2014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29E390-D8C8-4A71-A9C4-DB813A68F7AC}" type="slidenum">
              <a:rPr lang="en-US" smtClean="0"/>
              <a:t>‹#›</a:t>
            </a:fld>
            <a:endParaRPr lang="en-US"/>
          </a:p>
        </p:txBody>
      </p:sp>
    </p:spTree>
  </p:cSld>
  <p:clrMapOvr>
    <a:masterClrMapping/>
  </p:clrMapOvr>
  <p:transition spd="med" advClick="0" advTm="8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2" y="364067"/>
            <a:ext cx="4813301" cy="154940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64067"/>
            <a:ext cx="8178800" cy="7804151"/>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2" y="1913467"/>
            <a:ext cx="4813301" cy="6254751"/>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1102C0-6903-4E12-91DF-20D67A980152}" type="datetimeFigureOut">
              <a:rPr lang="en-US" smtClean="0"/>
              <a:t>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29E390-D8C8-4A71-A9C4-DB813A68F7AC}" type="slidenum">
              <a:rPr lang="en-US" smtClean="0"/>
              <a:t>‹#›</a:t>
            </a:fld>
            <a:endParaRPr lang="en-US"/>
          </a:p>
        </p:txBody>
      </p:sp>
    </p:spTree>
  </p:cSld>
  <p:clrMapOvr>
    <a:masterClrMapping/>
  </p:clrMapOvr>
  <p:transition spd="med" advClick="0" advTm="8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6400800"/>
            <a:ext cx="8778240" cy="755651"/>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817033"/>
            <a:ext cx="8778240" cy="548640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a:p>
        </p:txBody>
      </p:sp>
      <p:sp>
        <p:nvSpPr>
          <p:cNvPr id="4" name="Text Placeholder 3"/>
          <p:cNvSpPr>
            <a:spLocks noGrp="1"/>
          </p:cNvSpPr>
          <p:nvPr>
            <p:ph type="body" sz="half" idx="2"/>
          </p:nvPr>
        </p:nvSpPr>
        <p:spPr>
          <a:xfrm>
            <a:off x="2867661" y="7156451"/>
            <a:ext cx="8778240" cy="1073149"/>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1102C0-6903-4E12-91DF-20D67A980152}" type="datetimeFigureOut">
              <a:rPr lang="en-US" smtClean="0"/>
              <a:t>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29E390-D8C8-4A71-A9C4-DB813A68F7AC}" type="slidenum">
              <a:rPr lang="en-US" smtClean="0"/>
              <a:t>‹#›</a:t>
            </a:fld>
            <a:endParaRPr lang="en-US"/>
          </a:p>
        </p:txBody>
      </p:sp>
    </p:spTree>
  </p:cSld>
  <p:clrMapOvr>
    <a:masterClrMapping/>
  </p:clrMapOvr>
  <p:transition spd="med" advClick="0"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66184"/>
            <a:ext cx="13167360" cy="15240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2133600"/>
            <a:ext cx="13167360" cy="6034618"/>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8475135"/>
            <a:ext cx="3413760" cy="486833"/>
          </a:xfrm>
          <a:prstGeom prst="rect">
            <a:avLst/>
          </a:prstGeom>
        </p:spPr>
        <p:txBody>
          <a:bodyPr vert="horz" lIns="130622" tIns="65311" rIns="130622" bIns="65311" rtlCol="0" anchor="ctr"/>
          <a:lstStyle>
            <a:lvl1pPr algn="l">
              <a:defRPr sz="1700">
                <a:solidFill>
                  <a:schemeClr val="tx1">
                    <a:tint val="75000"/>
                  </a:schemeClr>
                </a:solidFill>
              </a:defRPr>
            </a:lvl1pPr>
          </a:lstStyle>
          <a:p>
            <a:fld id="{D51102C0-6903-4E12-91DF-20D67A980152}" type="datetimeFigureOut">
              <a:rPr lang="en-US" smtClean="0"/>
              <a:t>11/7/2014</a:t>
            </a:fld>
            <a:endParaRPr lang="en-US"/>
          </a:p>
        </p:txBody>
      </p:sp>
      <p:sp>
        <p:nvSpPr>
          <p:cNvPr id="5" name="Footer Placeholder 4"/>
          <p:cNvSpPr>
            <a:spLocks noGrp="1"/>
          </p:cNvSpPr>
          <p:nvPr>
            <p:ph type="ftr" sz="quarter" idx="3"/>
          </p:nvPr>
        </p:nvSpPr>
        <p:spPr>
          <a:xfrm>
            <a:off x="4998720" y="8475135"/>
            <a:ext cx="4632960" cy="486833"/>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8475135"/>
            <a:ext cx="3413760" cy="486833"/>
          </a:xfrm>
          <a:prstGeom prst="rect">
            <a:avLst/>
          </a:prstGeom>
        </p:spPr>
        <p:txBody>
          <a:bodyPr vert="horz" lIns="130622" tIns="65311" rIns="130622" bIns="65311" rtlCol="0" anchor="ctr"/>
          <a:lstStyle>
            <a:lvl1pPr algn="r">
              <a:defRPr sz="1700">
                <a:solidFill>
                  <a:schemeClr val="tx1">
                    <a:tint val="75000"/>
                  </a:schemeClr>
                </a:solidFill>
              </a:defRPr>
            </a:lvl1pPr>
          </a:lstStyle>
          <a:p>
            <a:fld id="{B129E390-D8C8-4A71-A9C4-DB813A68F7A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Click="0" advTm="8000"/>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HI-RES.png"/>
          <p:cNvPicPr>
            <a:picLocks noChangeAspect="1"/>
          </p:cNvPicPr>
          <p:nvPr/>
        </p:nvPicPr>
        <p:blipFill>
          <a:blip r:embed="rId2"/>
          <a:stretch>
            <a:fillRect/>
          </a:stretch>
        </p:blipFill>
        <p:spPr>
          <a:xfrm>
            <a:off x="2698994" y="3892294"/>
            <a:ext cx="9232411" cy="1359411"/>
          </a:xfrm>
          <a:prstGeom prst="rect">
            <a:avLst/>
          </a:prstGeom>
        </p:spPr>
      </p:pic>
      <p:sp>
        <p:nvSpPr>
          <p:cNvPr id="5" name="TextBox 4"/>
          <p:cNvSpPr txBox="1"/>
          <p:nvPr/>
        </p:nvSpPr>
        <p:spPr>
          <a:xfrm>
            <a:off x="2895600" y="5791200"/>
            <a:ext cx="8763000" cy="492443"/>
          </a:xfrm>
          <a:prstGeom prst="rect">
            <a:avLst/>
          </a:prstGeom>
          <a:noFill/>
        </p:spPr>
        <p:txBody>
          <a:bodyPr wrap="square" rtlCol="0">
            <a:spAutoFit/>
          </a:bodyPr>
          <a:lstStyle/>
          <a:p>
            <a:pPr algn="ctr"/>
            <a:r>
              <a:rPr lang="en-US" dirty="0" smtClean="0">
                <a:solidFill>
                  <a:schemeClr val="accent6"/>
                </a:solidFill>
                <a:latin typeface="Segoe UI" pitchFamily="34" charset="0"/>
                <a:ea typeface="Segoe UI" pitchFamily="34" charset="0"/>
                <a:cs typeface="Segoe UI" pitchFamily="34" charset="0"/>
              </a:rPr>
              <a:t>Navigating the Research-Driven Marketplace</a:t>
            </a:r>
            <a:endParaRPr lang="en-US" dirty="0">
              <a:solidFill>
                <a:schemeClr val="accent6"/>
              </a:solidFill>
              <a:latin typeface="Segoe UI" pitchFamily="34" charset="0"/>
              <a:ea typeface="Segoe UI" pitchFamily="34" charset="0"/>
              <a:cs typeface="Segoe UI" pitchFamily="34" charset="0"/>
            </a:endParaRPr>
          </a:p>
        </p:txBody>
      </p:sp>
    </p:spTree>
  </p:cSld>
  <p:clrMapOvr>
    <a:masterClrMapping/>
  </p:clrMapOvr>
  <p:transition spd="med" advClick="0"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par>
                          <p:cTn id="8" fill="hold">
                            <p:stCondLst>
                              <p:cond delay="3000"/>
                            </p:stCondLst>
                            <p:childTnLst>
                              <p:par>
                                <p:cTn id="9" presetID="10" presetClass="entr" presetSubtype="0"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14009" y="311285"/>
            <a:ext cx="6624941" cy="830997"/>
          </a:xfrm>
          <a:prstGeom prst="rect">
            <a:avLst/>
          </a:prstGeom>
          <a:noFill/>
        </p:spPr>
        <p:txBody>
          <a:bodyPr wrap="square" rtlCol="0">
            <a:spAutoFit/>
          </a:bodyPr>
          <a:lstStyle/>
          <a:p>
            <a:r>
              <a:rPr lang="en-US" sz="4800" b="1" dirty="0" smtClean="0">
                <a:solidFill>
                  <a:schemeClr val="bg1"/>
                </a:solidFill>
                <a:latin typeface="Segoe UI" pitchFamily="34" charset="0"/>
                <a:ea typeface="Segoe UI" pitchFamily="34" charset="0"/>
                <a:cs typeface="Segoe UI" pitchFamily="34" charset="0"/>
              </a:rPr>
              <a:t>Composite Report</a:t>
            </a:r>
            <a:endParaRPr lang="en-US" sz="4800" b="1" dirty="0">
              <a:solidFill>
                <a:schemeClr val="bg1"/>
              </a:solidFill>
              <a:latin typeface="Segoe UI" pitchFamily="34" charset="0"/>
              <a:ea typeface="Segoe UI" pitchFamily="34" charset="0"/>
              <a:cs typeface="Segoe UI" pitchFamily="34" charset="0"/>
            </a:endParaRPr>
          </a:p>
        </p:txBody>
      </p:sp>
      <p:sp>
        <p:nvSpPr>
          <p:cNvPr id="29" name="TextBox 28"/>
          <p:cNvSpPr txBox="1"/>
          <p:nvPr/>
        </p:nvSpPr>
        <p:spPr>
          <a:xfrm>
            <a:off x="243186" y="1215948"/>
            <a:ext cx="6168903" cy="923330"/>
          </a:xfrm>
          <a:prstGeom prst="rect">
            <a:avLst/>
          </a:prstGeom>
          <a:noFill/>
        </p:spPr>
        <p:txBody>
          <a:bodyPr wrap="square" rtlCol="0">
            <a:spAutoFit/>
          </a:bodyPr>
          <a:lstStyle/>
          <a:p>
            <a:r>
              <a:rPr lang="en-US" sz="18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Our </a:t>
            </a:r>
            <a:r>
              <a:rPr lang="en-US" sz="1800" dirty="0">
                <a:solidFill>
                  <a:schemeClr val="bg1"/>
                </a:solidFill>
                <a:latin typeface="Segoe UI" panose="020B0502040204020203" pitchFamily="34" charset="0"/>
                <a:ea typeface="Segoe UI" panose="020B0502040204020203" pitchFamily="34" charset="0"/>
                <a:cs typeface="Segoe UI" panose="020B0502040204020203" pitchFamily="34" charset="0"/>
              </a:rPr>
              <a:t>composite report allows you to choose a date range to view changes over time to your strategy, or a competitor’s strategy.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2718" y="311285"/>
            <a:ext cx="7772400" cy="8145935"/>
          </a:xfrm>
          <a:prstGeom prst="rect">
            <a:avLst/>
          </a:prstGeom>
        </p:spPr>
      </p:pic>
      <p:sp>
        <p:nvSpPr>
          <p:cNvPr id="6" name="TextBox 5"/>
          <p:cNvSpPr txBox="1"/>
          <p:nvPr/>
        </p:nvSpPr>
        <p:spPr>
          <a:xfrm>
            <a:off x="257891" y="3420453"/>
            <a:ext cx="4685583" cy="461665"/>
          </a:xfrm>
          <a:prstGeom prst="rect">
            <a:avLst/>
          </a:prstGeom>
          <a:noFill/>
        </p:spPr>
        <p:txBody>
          <a:bodyPr wrap="square" rtlCol="0">
            <a:spAutoFit/>
          </a:bodyPr>
          <a:lstStyle/>
          <a:p>
            <a:r>
              <a:rPr lang="en-US" sz="2400" dirty="0" smtClean="0">
                <a:solidFill>
                  <a:schemeClr val="bg1"/>
                </a:solidFill>
                <a:latin typeface="Segoe UI" pitchFamily="34" charset="0"/>
                <a:ea typeface="Segoe UI" pitchFamily="34" charset="0"/>
                <a:cs typeface="Segoe UI" pitchFamily="34" charset="0"/>
              </a:rPr>
              <a:t>Dealer Grades Breakdown</a:t>
            </a:r>
            <a:endParaRPr lang="en-US" sz="2400" dirty="0">
              <a:solidFill>
                <a:schemeClr val="bg1"/>
              </a:solidFill>
              <a:latin typeface="Segoe UI" pitchFamily="34" charset="0"/>
              <a:ea typeface="Segoe UI" pitchFamily="34" charset="0"/>
              <a:cs typeface="Segoe UI" pitchFamily="34" charset="0"/>
            </a:endParaRPr>
          </a:p>
        </p:txBody>
      </p:sp>
      <p:sp>
        <p:nvSpPr>
          <p:cNvPr id="7" name="TextBox 6"/>
          <p:cNvSpPr txBox="1"/>
          <p:nvPr/>
        </p:nvSpPr>
        <p:spPr>
          <a:xfrm>
            <a:off x="256347" y="3822058"/>
            <a:ext cx="5873520" cy="954107"/>
          </a:xfrm>
          <a:prstGeom prst="rect">
            <a:avLst/>
          </a:prstGeom>
          <a:noFill/>
        </p:spPr>
        <p:txBody>
          <a:bodyPr wrap="square" rtlCol="0">
            <a:spAutoFit/>
          </a:bodyPr>
          <a:lstStyle/>
          <a:p>
            <a:r>
              <a:rPr 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Select </a:t>
            </a: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a custom date range, and then view the performance for any dealer in a shop, including their average, highest and lowest grades, their strengths and weaknesses, and the change in their performance over time. </a:t>
            </a:r>
          </a:p>
        </p:txBody>
      </p:sp>
    </p:spTree>
    <p:extLst>
      <p:ext uri="{BB962C8B-B14F-4D97-AF65-F5344CB8AC3E}">
        <p14:creationId xmlns:p14="http://schemas.microsoft.com/office/powerpoint/2010/main" val="3870476114"/>
      </p:ext>
    </p:extLst>
  </p:cSld>
  <p:clrMapOvr>
    <a:masterClrMapping/>
  </p:clrMapOvr>
  <p:transition spd="med" advClick="0" advTm="26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14009" y="311285"/>
            <a:ext cx="6624941" cy="830997"/>
          </a:xfrm>
          <a:prstGeom prst="rect">
            <a:avLst/>
          </a:prstGeom>
          <a:noFill/>
        </p:spPr>
        <p:txBody>
          <a:bodyPr wrap="square" rtlCol="0">
            <a:spAutoFit/>
          </a:bodyPr>
          <a:lstStyle/>
          <a:p>
            <a:r>
              <a:rPr lang="en-US" sz="4800" b="1" dirty="0" smtClean="0">
                <a:solidFill>
                  <a:schemeClr val="bg1"/>
                </a:solidFill>
                <a:latin typeface="Segoe UI" pitchFamily="34" charset="0"/>
                <a:ea typeface="Segoe UI" pitchFamily="34" charset="0"/>
                <a:cs typeface="Segoe UI" pitchFamily="34" charset="0"/>
              </a:rPr>
              <a:t>Composite Report</a:t>
            </a:r>
            <a:endParaRPr lang="en-US" sz="4800" b="1" dirty="0">
              <a:solidFill>
                <a:schemeClr val="bg1"/>
              </a:solidFill>
              <a:latin typeface="Segoe UI" pitchFamily="34" charset="0"/>
              <a:ea typeface="Segoe UI" pitchFamily="34" charset="0"/>
              <a:cs typeface="Segoe UI" pitchFamily="34" charset="0"/>
            </a:endParaRPr>
          </a:p>
        </p:txBody>
      </p:sp>
      <p:sp>
        <p:nvSpPr>
          <p:cNvPr id="29" name="TextBox 28"/>
          <p:cNvSpPr txBox="1"/>
          <p:nvPr/>
        </p:nvSpPr>
        <p:spPr>
          <a:xfrm>
            <a:off x="243186" y="1215948"/>
            <a:ext cx="14004530" cy="369332"/>
          </a:xfrm>
          <a:prstGeom prst="rect">
            <a:avLst/>
          </a:prstGeom>
          <a:noFill/>
        </p:spPr>
        <p:txBody>
          <a:bodyPr wrap="square" rtlCol="0">
            <a:spAutoFit/>
          </a:bodyPr>
          <a:lstStyle/>
          <a:p>
            <a:r>
              <a:rPr lang="en-US" sz="18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Our </a:t>
            </a:r>
            <a:r>
              <a:rPr lang="en-US" sz="1800" dirty="0">
                <a:solidFill>
                  <a:schemeClr val="bg1"/>
                </a:solidFill>
                <a:latin typeface="Segoe UI" panose="020B0502040204020203" pitchFamily="34" charset="0"/>
                <a:ea typeface="Segoe UI" panose="020B0502040204020203" pitchFamily="34" charset="0"/>
                <a:cs typeface="Segoe UI" panose="020B0502040204020203" pitchFamily="34" charset="0"/>
              </a:rPr>
              <a:t>composite report allows you to choose a date range to view changes over time to your strategy, or a competitor’s strategy. </a:t>
            </a:r>
          </a:p>
        </p:txBody>
      </p:sp>
      <p:sp>
        <p:nvSpPr>
          <p:cNvPr id="6" name="TextBox 5"/>
          <p:cNvSpPr txBox="1"/>
          <p:nvPr/>
        </p:nvSpPr>
        <p:spPr>
          <a:xfrm>
            <a:off x="257891" y="3431741"/>
            <a:ext cx="4685583" cy="461665"/>
          </a:xfrm>
          <a:prstGeom prst="rect">
            <a:avLst/>
          </a:prstGeom>
          <a:noFill/>
        </p:spPr>
        <p:txBody>
          <a:bodyPr wrap="square" rtlCol="0">
            <a:spAutoFit/>
          </a:bodyPr>
          <a:lstStyle/>
          <a:p>
            <a:r>
              <a:rPr lang="en-US" sz="2400" dirty="0" smtClean="0">
                <a:solidFill>
                  <a:schemeClr val="bg1"/>
                </a:solidFill>
                <a:latin typeface="Segoe UI" pitchFamily="34" charset="0"/>
                <a:ea typeface="Segoe UI" pitchFamily="34" charset="0"/>
                <a:cs typeface="Segoe UI" pitchFamily="34" charset="0"/>
              </a:rPr>
              <a:t>Metrics Timeline</a:t>
            </a:r>
            <a:endParaRPr lang="en-US" sz="2400" dirty="0">
              <a:solidFill>
                <a:schemeClr val="bg1"/>
              </a:solidFill>
              <a:latin typeface="Segoe UI" pitchFamily="34" charset="0"/>
              <a:ea typeface="Segoe UI" pitchFamily="34" charset="0"/>
              <a:cs typeface="Segoe UI" pitchFamily="34" charset="0"/>
            </a:endParaRPr>
          </a:p>
        </p:txBody>
      </p:sp>
      <p:sp>
        <p:nvSpPr>
          <p:cNvPr id="7" name="TextBox 6"/>
          <p:cNvSpPr txBox="1"/>
          <p:nvPr/>
        </p:nvSpPr>
        <p:spPr>
          <a:xfrm>
            <a:off x="256347" y="3833346"/>
            <a:ext cx="5873520" cy="738664"/>
          </a:xfrm>
          <a:prstGeom prst="rect">
            <a:avLst/>
          </a:prstGeom>
          <a:noFill/>
        </p:spPr>
        <p:txBody>
          <a:bodyPr wrap="square" rtlCol="0">
            <a:spAutoFit/>
          </a:bodyPr>
          <a:lstStyle/>
          <a:p>
            <a:r>
              <a:rPr 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Use </a:t>
            </a: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our default date range, or select a custom range, and then view a line graph of performance over time for one or more of your metrics for any dealer in the shop.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9927" y="1977710"/>
            <a:ext cx="7487789" cy="5617573"/>
          </a:xfrm>
          <a:prstGeom prst="rect">
            <a:avLst/>
          </a:prstGeom>
        </p:spPr>
      </p:pic>
    </p:spTree>
    <p:extLst>
      <p:ext uri="{BB962C8B-B14F-4D97-AF65-F5344CB8AC3E}">
        <p14:creationId xmlns:p14="http://schemas.microsoft.com/office/powerpoint/2010/main" val="1097327290"/>
      </p:ext>
    </p:extLst>
  </p:cSld>
  <p:clrMapOvr>
    <a:masterClrMapping/>
  </p:clrMapOvr>
  <p:transition spd="med" advClick="0" advTm="24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14009" y="311285"/>
            <a:ext cx="6624941" cy="830997"/>
          </a:xfrm>
          <a:prstGeom prst="rect">
            <a:avLst/>
          </a:prstGeom>
          <a:noFill/>
        </p:spPr>
        <p:txBody>
          <a:bodyPr wrap="square" rtlCol="0">
            <a:spAutoFit/>
          </a:bodyPr>
          <a:lstStyle/>
          <a:p>
            <a:r>
              <a:rPr lang="en-US" sz="4800" b="1" dirty="0" smtClean="0">
                <a:solidFill>
                  <a:schemeClr val="bg1"/>
                </a:solidFill>
                <a:latin typeface="Segoe UI" pitchFamily="34" charset="0"/>
                <a:ea typeface="Segoe UI" pitchFamily="34" charset="0"/>
                <a:cs typeface="Segoe UI" pitchFamily="34" charset="0"/>
              </a:rPr>
              <a:t>Composite Report</a:t>
            </a:r>
            <a:endParaRPr lang="en-US" sz="4800" b="1" dirty="0">
              <a:solidFill>
                <a:schemeClr val="bg1"/>
              </a:solidFill>
              <a:latin typeface="Segoe UI" pitchFamily="34" charset="0"/>
              <a:ea typeface="Segoe UI" pitchFamily="34" charset="0"/>
              <a:cs typeface="Segoe UI" pitchFamily="34" charset="0"/>
            </a:endParaRPr>
          </a:p>
        </p:txBody>
      </p:sp>
      <p:sp>
        <p:nvSpPr>
          <p:cNvPr id="29" name="TextBox 28"/>
          <p:cNvSpPr txBox="1"/>
          <p:nvPr/>
        </p:nvSpPr>
        <p:spPr>
          <a:xfrm>
            <a:off x="243186" y="1215948"/>
            <a:ext cx="14004530" cy="369332"/>
          </a:xfrm>
          <a:prstGeom prst="rect">
            <a:avLst/>
          </a:prstGeom>
          <a:noFill/>
        </p:spPr>
        <p:txBody>
          <a:bodyPr wrap="square" rtlCol="0">
            <a:spAutoFit/>
          </a:bodyPr>
          <a:lstStyle/>
          <a:p>
            <a:r>
              <a:rPr lang="en-US" sz="18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Our </a:t>
            </a:r>
            <a:r>
              <a:rPr lang="en-US" sz="1800" dirty="0">
                <a:solidFill>
                  <a:schemeClr val="bg1"/>
                </a:solidFill>
                <a:latin typeface="Segoe UI" panose="020B0502040204020203" pitchFamily="34" charset="0"/>
                <a:ea typeface="Segoe UI" panose="020B0502040204020203" pitchFamily="34" charset="0"/>
                <a:cs typeface="Segoe UI" panose="020B0502040204020203" pitchFamily="34" charset="0"/>
              </a:rPr>
              <a:t>composite report allows you to choose a date range to view changes over time to your strategy, or a competitor’s strategy. </a:t>
            </a:r>
          </a:p>
        </p:txBody>
      </p:sp>
      <p:sp>
        <p:nvSpPr>
          <p:cNvPr id="6" name="TextBox 5"/>
          <p:cNvSpPr txBox="1"/>
          <p:nvPr/>
        </p:nvSpPr>
        <p:spPr>
          <a:xfrm>
            <a:off x="257891" y="3431741"/>
            <a:ext cx="4685583" cy="461665"/>
          </a:xfrm>
          <a:prstGeom prst="rect">
            <a:avLst/>
          </a:prstGeom>
          <a:noFill/>
        </p:spPr>
        <p:txBody>
          <a:bodyPr wrap="square" rtlCol="0">
            <a:spAutoFit/>
          </a:bodyPr>
          <a:lstStyle/>
          <a:p>
            <a:r>
              <a:rPr lang="en-US" sz="2400" dirty="0" smtClean="0">
                <a:solidFill>
                  <a:schemeClr val="bg1"/>
                </a:solidFill>
                <a:latin typeface="Segoe UI" pitchFamily="34" charset="0"/>
                <a:ea typeface="Segoe UI" pitchFamily="34" charset="0"/>
                <a:cs typeface="Segoe UI" pitchFamily="34" charset="0"/>
              </a:rPr>
              <a:t>Graded Metrics Breakdown</a:t>
            </a:r>
            <a:endParaRPr lang="en-US" sz="2400" dirty="0">
              <a:solidFill>
                <a:schemeClr val="bg1"/>
              </a:solidFill>
              <a:latin typeface="Segoe UI" pitchFamily="34" charset="0"/>
              <a:ea typeface="Segoe UI" pitchFamily="34" charset="0"/>
              <a:cs typeface="Segoe UI" pitchFamily="34" charset="0"/>
            </a:endParaRPr>
          </a:p>
        </p:txBody>
      </p:sp>
      <p:sp>
        <p:nvSpPr>
          <p:cNvPr id="7" name="TextBox 6"/>
          <p:cNvSpPr txBox="1"/>
          <p:nvPr/>
        </p:nvSpPr>
        <p:spPr>
          <a:xfrm>
            <a:off x="256347" y="3833346"/>
            <a:ext cx="5873520" cy="1169551"/>
          </a:xfrm>
          <a:prstGeom prst="rect">
            <a:avLst/>
          </a:prstGeom>
          <a:noFill/>
        </p:spPr>
        <p:txBody>
          <a:bodyPr wrap="square" rtlCol="0">
            <a:spAutoFit/>
          </a:bodyPr>
          <a:lstStyle/>
          <a:p>
            <a:endPar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We also provide you with a color-coded chart of metrics grades by date, including totals and averages for each metric. All of our charts can be exported as Comma Separated Values (CSV) files, so you can import the data into your own spreadsheets for further analysis.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9926" y="1977710"/>
            <a:ext cx="7487789" cy="5617573"/>
          </a:xfrm>
          <a:prstGeom prst="rect">
            <a:avLst/>
          </a:prstGeom>
        </p:spPr>
      </p:pic>
    </p:spTree>
    <p:extLst>
      <p:ext uri="{BB962C8B-B14F-4D97-AF65-F5344CB8AC3E}">
        <p14:creationId xmlns:p14="http://schemas.microsoft.com/office/powerpoint/2010/main" val="746038013"/>
      </p:ext>
    </p:extLst>
  </p:cSld>
  <p:clrMapOvr>
    <a:masterClrMapping/>
  </p:clrMapOvr>
  <p:transition spd="med" advClick="0" advTm="22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14009" y="311285"/>
            <a:ext cx="6624941" cy="830997"/>
          </a:xfrm>
          <a:prstGeom prst="rect">
            <a:avLst/>
          </a:prstGeom>
          <a:noFill/>
        </p:spPr>
        <p:txBody>
          <a:bodyPr wrap="square" rtlCol="0">
            <a:spAutoFit/>
          </a:bodyPr>
          <a:lstStyle/>
          <a:p>
            <a:r>
              <a:rPr lang="en-US" sz="4800" b="1" dirty="0" smtClean="0">
                <a:solidFill>
                  <a:schemeClr val="bg1"/>
                </a:solidFill>
                <a:latin typeface="Segoe UI" pitchFamily="34" charset="0"/>
                <a:ea typeface="Segoe UI" pitchFamily="34" charset="0"/>
                <a:cs typeface="Segoe UI" pitchFamily="34" charset="0"/>
              </a:rPr>
              <a:t>Are you on target?</a:t>
            </a:r>
            <a:endParaRPr lang="en-US" sz="4800" b="1" dirty="0">
              <a:solidFill>
                <a:schemeClr val="bg1"/>
              </a:solidFill>
              <a:latin typeface="Segoe UI" pitchFamily="34" charset="0"/>
              <a:ea typeface="Segoe UI" pitchFamily="34" charset="0"/>
              <a:cs typeface="Segoe UI" pitchFamily="34" charset="0"/>
            </a:endParaRPr>
          </a:p>
        </p:txBody>
      </p:sp>
      <p:sp>
        <p:nvSpPr>
          <p:cNvPr id="29" name="TextBox 28"/>
          <p:cNvSpPr txBox="1"/>
          <p:nvPr/>
        </p:nvSpPr>
        <p:spPr>
          <a:xfrm>
            <a:off x="7168444" y="1054650"/>
            <a:ext cx="7202312" cy="3416320"/>
          </a:xfrm>
          <a:prstGeom prst="rect">
            <a:avLst/>
          </a:prstGeom>
          <a:noFill/>
        </p:spPr>
        <p:txBody>
          <a:bodyPr wrap="square" rtlCol="0">
            <a:spAutoFit/>
          </a:bodyPr>
          <a:lstStyle/>
          <a:p>
            <a:pPr>
              <a:lnSpc>
                <a:spcPct val="150000"/>
              </a:lnSpc>
            </a:pPr>
            <a:r>
              <a:rPr lang="en-US" sz="18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By </a:t>
            </a:r>
            <a:r>
              <a:rPr lang="en-US" sz="1800" dirty="0">
                <a:solidFill>
                  <a:schemeClr val="bg1"/>
                </a:solidFill>
                <a:latin typeface="Segoe UI" panose="020B0502040204020203" pitchFamily="34" charset="0"/>
                <a:ea typeface="Segoe UI" panose="020B0502040204020203" pitchFamily="34" charset="0"/>
                <a:cs typeface="Segoe UI" panose="020B0502040204020203" pitchFamily="34" charset="0"/>
              </a:rPr>
              <a:t>observing your competitors’ actual interactions with customers, you can gain critical insights into their strategies, and refine your own strategy. The rapidly evolving sphere of Automotive Digital </a:t>
            </a:r>
            <a:r>
              <a:rPr lang="en-US" sz="18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Marketing requires </a:t>
            </a:r>
            <a:r>
              <a:rPr lang="en-US" sz="1800" dirty="0">
                <a:solidFill>
                  <a:schemeClr val="bg1"/>
                </a:solidFill>
                <a:latin typeface="Segoe UI" panose="020B0502040204020203" pitchFamily="34" charset="0"/>
                <a:ea typeface="Segoe UI" panose="020B0502040204020203" pitchFamily="34" charset="0"/>
                <a:cs typeface="Segoe UI" panose="020B0502040204020203" pitchFamily="34" charset="0"/>
              </a:rPr>
              <a:t>active research into changing systems, practices, and customer behavior. Stealth Shopper is a powerful tool that allows you to read and analyze exactly what your competitors say to their customers, so you can identify market changes and take advantage of them before they disappear.</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230" y="1215948"/>
            <a:ext cx="6440660" cy="429377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8994" y="6240383"/>
            <a:ext cx="9232411" cy="1359411"/>
          </a:xfrm>
          <a:prstGeom prst="rect">
            <a:avLst/>
          </a:prstGeom>
        </p:spPr>
      </p:pic>
    </p:spTree>
    <p:extLst>
      <p:ext uri="{BB962C8B-B14F-4D97-AF65-F5344CB8AC3E}">
        <p14:creationId xmlns:p14="http://schemas.microsoft.com/office/powerpoint/2010/main" val="4036906882"/>
      </p:ext>
    </p:extLst>
  </p:cSld>
  <p:clrMapOvr>
    <a:masterClrMapping/>
  </p:clrMapOvr>
  <p:transition spd="med" advClick="0" advTm="2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6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s_overview.png"/>
          <p:cNvPicPr>
            <a:picLocks noChangeAspect="1"/>
          </p:cNvPicPr>
          <p:nvPr/>
        </p:nvPicPr>
        <p:blipFill>
          <a:blip r:embed="rId2"/>
          <a:stretch>
            <a:fillRect/>
          </a:stretch>
        </p:blipFill>
        <p:spPr>
          <a:xfrm>
            <a:off x="10560480" y="0"/>
            <a:ext cx="4069920" cy="9144000"/>
          </a:xfrm>
          <a:prstGeom prst="rect">
            <a:avLst/>
          </a:prstGeom>
        </p:spPr>
      </p:pic>
      <p:sp>
        <p:nvSpPr>
          <p:cNvPr id="28" name="TextBox 27"/>
          <p:cNvSpPr txBox="1"/>
          <p:nvPr/>
        </p:nvSpPr>
        <p:spPr>
          <a:xfrm>
            <a:off x="214009" y="311285"/>
            <a:ext cx="6177063" cy="830997"/>
          </a:xfrm>
          <a:prstGeom prst="rect">
            <a:avLst/>
          </a:prstGeom>
          <a:noFill/>
        </p:spPr>
        <p:txBody>
          <a:bodyPr wrap="square" rtlCol="0">
            <a:spAutoFit/>
          </a:bodyPr>
          <a:lstStyle/>
          <a:p>
            <a:r>
              <a:rPr lang="en-US" sz="4800" b="1" dirty="0" smtClean="0">
                <a:solidFill>
                  <a:schemeClr val="bg1"/>
                </a:solidFill>
                <a:latin typeface="Segoe UI" pitchFamily="34" charset="0"/>
                <a:ea typeface="Segoe UI" pitchFamily="34" charset="0"/>
                <a:cs typeface="Segoe UI" pitchFamily="34" charset="0"/>
              </a:rPr>
              <a:t>Overview</a:t>
            </a:r>
            <a:endParaRPr lang="en-US" sz="4800" b="1" dirty="0">
              <a:solidFill>
                <a:schemeClr val="bg1"/>
              </a:solidFill>
              <a:latin typeface="Segoe UI" pitchFamily="34" charset="0"/>
              <a:ea typeface="Segoe UI" pitchFamily="34" charset="0"/>
              <a:cs typeface="Segoe UI" pitchFamily="34" charset="0"/>
            </a:endParaRPr>
          </a:p>
        </p:txBody>
      </p:sp>
      <p:sp>
        <p:nvSpPr>
          <p:cNvPr id="29" name="TextBox 28"/>
          <p:cNvSpPr txBox="1"/>
          <p:nvPr/>
        </p:nvSpPr>
        <p:spPr>
          <a:xfrm>
            <a:off x="243187" y="1215948"/>
            <a:ext cx="5052713" cy="1200329"/>
          </a:xfrm>
          <a:prstGeom prst="rect">
            <a:avLst/>
          </a:prstGeom>
          <a:noFill/>
        </p:spPr>
        <p:txBody>
          <a:bodyPr wrap="square" rtlCol="0">
            <a:spAutoFit/>
          </a:bodyPr>
          <a:lstStyle/>
          <a:p>
            <a:r>
              <a:rPr lang="en-US" sz="1800" dirty="0">
                <a:solidFill>
                  <a:schemeClr val="bg1"/>
                </a:solidFill>
                <a:latin typeface="Segoe UI" pitchFamily="34" charset="0"/>
                <a:ea typeface="Segoe UI" pitchFamily="34" charset="0"/>
                <a:cs typeface="Segoe UI" pitchFamily="34" charset="0"/>
              </a:rPr>
              <a:t>Stealth Shopper offers you a variety of powerful tools to delve into the “wiring under the board” of </a:t>
            </a:r>
            <a:r>
              <a:rPr lang="en-US" sz="1800" dirty="0" smtClean="0">
                <a:solidFill>
                  <a:schemeClr val="bg1"/>
                </a:solidFill>
                <a:latin typeface="Segoe UI" pitchFamily="34" charset="0"/>
                <a:ea typeface="Segoe UI" pitchFamily="34" charset="0"/>
                <a:cs typeface="Segoe UI" pitchFamily="34" charset="0"/>
              </a:rPr>
              <a:t>your marketing strategy, and the strategies of your competitors.</a:t>
            </a:r>
            <a:endParaRPr lang="en-US" sz="1800" dirty="0">
              <a:solidFill>
                <a:schemeClr val="bg1"/>
              </a:solidFill>
              <a:latin typeface="Segoe UI" pitchFamily="34" charset="0"/>
              <a:ea typeface="Segoe UI" pitchFamily="34" charset="0"/>
              <a:cs typeface="Segoe UI" pitchFamily="34" charset="0"/>
            </a:endParaRPr>
          </a:p>
        </p:txBody>
      </p:sp>
      <p:grpSp>
        <p:nvGrpSpPr>
          <p:cNvPr id="2" name="Group 1"/>
          <p:cNvGrpSpPr/>
          <p:nvPr/>
        </p:nvGrpSpPr>
        <p:grpSpPr>
          <a:xfrm>
            <a:off x="6152322" y="789435"/>
            <a:ext cx="4591878" cy="924825"/>
            <a:chOff x="6152322" y="789435"/>
            <a:chExt cx="4591878" cy="924825"/>
          </a:xfrm>
        </p:grpSpPr>
        <p:grpSp>
          <p:nvGrpSpPr>
            <p:cNvPr id="23" name="Group 22"/>
            <p:cNvGrpSpPr/>
            <p:nvPr/>
          </p:nvGrpSpPr>
          <p:grpSpPr>
            <a:xfrm>
              <a:off x="9753600" y="1282758"/>
              <a:ext cx="990600" cy="152400"/>
              <a:chOff x="9753600" y="1219200"/>
              <a:chExt cx="990600" cy="152400"/>
            </a:xfrm>
          </p:grpSpPr>
          <p:cxnSp>
            <p:nvCxnSpPr>
              <p:cNvPr id="16" name="Straight Connector 15"/>
              <p:cNvCxnSpPr/>
              <p:nvPr/>
            </p:nvCxnSpPr>
            <p:spPr>
              <a:xfrm>
                <a:off x="9906000" y="1295400"/>
                <a:ext cx="838200" cy="158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9753600" y="1219200"/>
                <a:ext cx="152400" cy="152400"/>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6153867" y="789435"/>
              <a:ext cx="3048000" cy="461665"/>
            </a:xfrm>
            <a:prstGeom prst="rect">
              <a:avLst/>
            </a:prstGeom>
            <a:noFill/>
          </p:spPr>
          <p:txBody>
            <a:bodyPr wrap="square" rtlCol="0">
              <a:spAutoFit/>
            </a:bodyPr>
            <a:lstStyle/>
            <a:p>
              <a:r>
                <a:rPr lang="en-US" sz="2400" dirty="0" smtClean="0">
                  <a:solidFill>
                    <a:schemeClr val="bg1"/>
                  </a:solidFill>
                  <a:latin typeface="Segoe UI" pitchFamily="34" charset="0"/>
                  <a:ea typeface="Segoe UI" pitchFamily="34" charset="0"/>
                  <a:cs typeface="Segoe UI" pitchFamily="34" charset="0"/>
                </a:rPr>
                <a:t>The Timeline</a:t>
              </a:r>
              <a:endParaRPr lang="en-US" sz="2400" dirty="0">
                <a:solidFill>
                  <a:schemeClr val="bg1"/>
                </a:solidFill>
                <a:latin typeface="Segoe UI" pitchFamily="34" charset="0"/>
                <a:ea typeface="Segoe UI" pitchFamily="34" charset="0"/>
                <a:cs typeface="Segoe UI" pitchFamily="34" charset="0"/>
              </a:endParaRPr>
            </a:p>
          </p:txBody>
        </p:sp>
        <p:sp>
          <p:nvSpPr>
            <p:cNvPr id="35" name="TextBox 34"/>
            <p:cNvSpPr txBox="1"/>
            <p:nvPr/>
          </p:nvSpPr>
          <p:spPr>
            <a:xfrm>
              <a:off x="6152322" y="1191040"/>
              <a:ext cx="3526037" cy="523220"/>
            </a:xfrm>
            <a:prstGeom prst="rect">
              <a:avLst/>
            </a:prstGeom>
            <a:noFill/>
          </p:spPr>
          <p:txBody>
            <a:bodyPr wrap="square" rtlCol="0">
              <a:spAutoFit/>
            </a:bodyPr>
            <a:lstStyle/>
            <a:p>
              <a:pPr algn="just"/>
              <a:r>
                <a:rPr lang="en-US" sz="1400" dirty="0">
                  <a:solidFill>
                    <a:schemeClr val="bg1"/>
                  </a:solidFill>
                  <a:latin typeface="Segoe UI" pitchFamily="34" charset="0"/>
                  <a:ea typeface="Segoe UI" pitchFamily="34" charset="0"/>
                  <a:cs typeface="Segoe UI" pitchFamily="34" charset="0"/>
                </a:rPr>
                <a:t>A day-to-day, </a:t>
              </a:r>
              <a:r>
                <a:rPr lang="en-US" sz="1400" dirty="0" smtClean="0">
                  <a:solidFill>
                    <a:schemeClr val="bg1"/>
                  </a:solidFill>
                  <a:latin typeface="Segoe UI" pitchFamily="34" charset="0"/>
                  <a:ea typeface="Segoe UI" pitchFamily="34" charset="0"/>
                  <a:cs typeface="Segoe UI" pitchFamily="34" charset="0"/>
                </a:rPr>
                <a:t>minute-by-minute </a:t>
              </a:r>
              <a:r>
                <a:rPr lang="en-US" sz="1400" dirty="0">
                  <a:solidFill>
                    <a:schemeClr val="bg1"/>
                  </a:solidFill>
                  <a:latin typeface="Segoe UI" pitchFamily="34" charset="0"/>
                  <a:ea typeface="Segoe UI" pitchFamily="34" charset="0"/>
                  <a:cs typeface="Segoe UI" pitchFamily="34" charset="0"/>
                </a:rPr>
                <a:t>log of all the activity related to your shop.</a:t>
              </a:r>
            </a:p>
          </p:txBody>
        </p:sp>
      </p:grpSp>
      <p:grpSp>
        <p:nvGrpSpPr>
          <p:cNvPr id="3" name="Group 2"/>
          <p:cNvGrpSpPr/>
          <p:nvPr/>
        </p:nvGrpSpPr>
        <p:grpSpPr>
          <a:xfrm>
            <a:off x="6140265" y="2103810"/>
            <a:ext cx="4603935" cy="960762"/>
            <a:chOff x="6140265" y="2103810"/>
            <a:chExt cx="4603935" cy="960762"/>
          </a:xfrm>
        </p:grpSpPr>
        <p:sp>
          <p:nvSpPr>
            <p:cNvPr id="9" name="Oval 8"/>
            <p:cNvSpPr/>
            <p:nvPr/>
          </p:nvSpPr>
          <p:spPr>
            <a:xfrm>
              <a:off x="9753600" y="2621608"/>
              <a:ext cx="152400" cy="152400"/>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9906000" y="2697808"/>
              <a:ext cx="838200" cy="158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140265" y="2103810"/>
              <a:ext cx="3471153" cy="461665"/>
            </a:xfrm>
            <a:prstGeom prst="rect">
              <a:avLst/>
            </a:prstGeom>
            <a:noFill/>
          </p:spPr>
          <p:txBody>
            <a:bodyPr wrap="square" rtlCol="0">
              <a:spAutoFit/>
            </a:bodyPr>
            <a:lstStyle/>
            <a:p>
              <a:r>
                <a:rPr lang="en-US" sz="2400" dirty="0" smtClean="0">
                  <a:solidFill>
                    <a:schemeClr val="bg1"/>
                  </a:solidFill>
                  <a:latin typeface="Segoe UI" pitchFamily="34" charset="0"/>
                  <a:ea typeface="Segoe UI" pitchFamily="34" charset="0"/>
                  <a:cs typeface="Segoe UI" pitchFamily="34" charset="0"/>
                </a:rPr>
                <a:t>The Overview Sidebar</a:t>
              </a:r>
              <a:endParaRPr lang="en-US" sz="2400" dirty="0">
                <a:solidFill>
                  <a:schemeClr val="bg1"/>
                </a:solidFill>
                <a:latin typeface="Segoe UI" pitchFamily="34" charset="0"/>
                <a:ea typeface="Segoe UI" pitchFamily="34" charset="0"/>
                <a:cs typeface="Segoe UI" pitchFamily="34" charset="0"/>
              </a:endParaRPr>
            </a:p>
          </p:txBody>
        </p:sp>
        <p:sp>
          <p:nvSpPr>
            <p:cNvPr id="36" name="TextBox 35"/>
            <p:cNvSpPr txBox="1"/>
            <p:nvPr/>
          </p:nvSpPr>
          <p:spPr>
            <a:xfrm>
              <a:off x="6162261" y="2541352"/>
              <a:ext cx="3516097" cy="523220"/>
            </a:xfrm>
            <a:prstGeom prst="rect">
              <a:avLst/>
            </a:prstGeom>
            <a:noFill/>
          </p:spPr>
          <p:txBody>
            <a:bodyPr wrap="square" rtlCol="0">
              <a:spAutoFit/>
            </a:bodyPr>
            <a:lstStyle/>
            <a:p>
              <a:pPr algn="just"/>
              <a:r>
                <a:rPr lang="en-US" sz="1400" dirty="0">
                  <a:solidFill>
                    <a:schemeClr val="bg1"/>
                  </a:solidFill>
                  <a:latin typeface="Segoe UI" pitchFamily="34" charset="0"/>
                  <a:ea typeface="Segoe UI" pitchFamily="34" charset="0"/>
                  <a:cs typeface="Segoe UI" pitchFamily="34" charset="0"/>
                </a:rPr>
                <a:t>A graded overview of the most important data collected from your shop.</a:t>
              </a:r>
            </a:p>
          </p:txBody>
        </p:sp>
      </p:grpSp>
      <p:grpSp>
        <p:nvGrpSpPr>
          <p:cNvPr id="4" name="Group 3"/>
          <p:cNvGrpSpPr/>
          <p:nvPr/>
        </p:nvGrpSpPr>
        <p:grpSpPr>
          <a:xfrm>
            <a:off x="6153387" y="3429788"/>
            <a:ext cx="6267213" cy="961402"/>
            <a:chOff x="6153387" y="3429788"/>
            <a:chExt cx="6267213" cy="961402"/>
          </a:xfrm>
        </p:grpSpPr>
        <p:sp>
          <p:nvSpPr>
            <p:cNvPr id="10" name="Oval 9"/>
            <p:cNvSpPr/>
            <p:nvPr/>
          </p:nvSpPr>
          <p:spPr>
            <a:xfrm>
              <a:off x="9753600" y="3949440"/>
              <a:ext cx="152400" cy="152400"/>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9906000" y="4025640"/>
              <a:ext cx="2514600" cy="4764"/>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153387" y="3429788"/>
              <a:ext cx="3048000" cy="461665"/>
            </a:xfrm>
            <a:prstGeom prst="rect">
              <a:avLst/>
            </a:prstGeom>
            <a:noFill/>
          </p:spPr>
          <p:txBody>
            <a:bodyPr wrap="square" rtlCol="0">
              <a:spAutoFit/>
            </a:bodyPr>
            <a:lstStyle/>
            <a:p>
              <a:r>
                <a:rPr lang="en-US" sz="2400" dirty="0" smtClean="0">
                  <a:solidFill>
                    <a:schemeClr val="bg1"/>
                  </a:solidFill>
                  <a:latin typeface="Segoe UI" pitchFamily="34" charset="0"/>
                  <a:ea typeface="Segoe UI" pitchFamily="34" charset="0"/>
                  <a:cs typeface="Segoe UI" pitchFamily="34" charset="0"/>
                </a:rPr>
                <a:t>The Metrics Panel</a:t>
              </a:r>
              <a:endParaRPr lang="en-US" sz="2400" dirty="0">
                <a:solidFill>
                  <a:schemeClr val="bg1"/>
                </a:solidFill>
                <a:latin typeface="Segoe UI" pitchFamily="34" charset="0"/>
                <a:ea typeface="Segoe UI" pitchFamily="34" charset="0"/>
                <a:cs typeface="Segoe UI" pitchFamily="34" charset="0"/>
              </a:endParaRPr>
            </a:p>
          </p:txBody>
        </p:sp>
        <p:sp>
          <p:nvSpPr>
            <p:cNvPr id="37" name="TextBox 36"/>
            <p:cNvSpPr txBox="1"/>
            <p:nvPr/>
          </p:nvSpPr>
          <p:spPr>
            <a:xfrm>
              <a:off x="6162261" y="3867970"/>
              <a:ext cx="3516097" cy="523220"/>
            </a:xfrm>
            <a:prstGeom prst="rect">
              <a:avLst/>
            </a:prstGeom>
            <a:noFill/>
          </p:spPr>
          <p:txBody>
            <a:bodyPr wrap="square" rtlCol="0">
              <a:spAutoFit/>
            </a:bodyPr>
            <a:lstStyle/>
            <a:p>
              <a:pPr algn="just"/>
              <a:r>
                <a:rPr lang="en-US" sz="1400" dirty="0" smtClean="0">
                  <a:solidFill>
                    <a:schemeClr val="bg1"/>
                  </a:solidFill>
                  <a:latin typeface="Segoe UI" pitchFamily="34" charset="0"/>
                  <a:ea typeface="Segoe UI" pitchFamily="34" charset="0"/>
                  <a:cs typeface="Segoe UI" pitchFamily="34" charset="0"/>
                </a:rPr>
                <a:t>Data visualized in </a:t>
              </a:r>
              <a:r>
                <a:rPr lang="en-US" sz="1400" dirty="0">
                  <a:solidFill>
                    <a:schemeClr val="bg1"/>
                  </a:solidFill>
                  <a:latin typeface="Segoe UI" pitchFamily="34" charset="0"/>
                  <a:ea typeface="Segoe UI" pitchFamily="34" charset="0"/>
                  <a:cs typeface="Segoe UI" pitchFamily="34" charset="0"/>
                </a:rPr>
                <a:t>chart and graph forms, </a:t>
              </a:r>
              <a:r>
                <a:rPr lang="en-US" sz="1400" dirty="0" smtClean="0">
                  <a:solidFill>
                    <a:schemeClr val="bg1"/>
                  </a:solidFill>
                  <a:latin typeface="Segoe UI" pitchFamily="34" charset="0"/>
                  <a:ea typeface="Segoe UI" pitchFamily="34" charset="0"/>
                  <a:cs typeface="Segoe UI" pitchFamily="34" charset="0"/>
                </a:rPr>
                <a:t>for at-a-glance performance comparisons.</a:t>
              </a:r>
              <a:endParaRPr lang="en-US" sz="1400" dirty="0">
                <a:solidFill>
                  <a:schemeClr val="bg1"/>
                </a:solidFill>
                <a:latin typeface="Segoe UI" pitchFamily="34" charset="0"/>
                <a:ea typeface="Segoe UI" pitchFamily="34" charset="0"/>
                <a:cs typeface="Segoe UI" pitchFamily="34" charset="0"/>
              </a:endParaRPr>
            </a:p>
          </p:txBody>
        </p:sp>
      </p:grpSp>
      <p:grpSp>
        <p:nvGrpSpPr>
          <p:cNvPr id="5" name="Group 4"/>
          <p:cNvGrpSpPr/>
          <p:nvPr/>
        </p:nvGrpSpPr>
        <p:grpSpPr>
          <a:xfrm>
            <a:off x="6148674" y="5174943"/>
            <a:ext cx="4595526" cy="972300"/>
            <a:chOff x="6148674" y="5174943"/>
            <a:chExt cx="4595526" cy="972300"/>
          </a:xfrm>
        </p:grpSpPr>
        <p:sp>
          <p:nvSpPr>
            <p:cNvPr id="11" name="Oval 10"/>
            <p:cNvSpPr/>
            <p:nvPr/>
          </p:nvSpPr>
          <p:spPr>
            <a:xfrm>
              <a:off x="9753600" y="5715000"/>
              <a:ext cx="152400" cy="152400"/>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9906000" y="5791200"/>
              <a:ext cx="838200" cy="158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148674" y="5174943"/>
              <a:ext cx="3048000" cy="461665"/>
            </a:xfrm>
            <a:prstGeom prst="rect">
              <a:avLst/>
            </a:prstGeom>
            <a:noFill/>
          </p:spPr>
          <p:txBody>
            <a:bodyPr wrap="square" rtlCol="0">
              <a:spAutoFit/>
            </a:bodyPr>
            <a:lstStyle/>
            <a:p>
              <a:r>
                <a:rPr lang="en-US" sz="2400" dirty="0" smtClean="0">
                  <a:solidFill>
                    <a:schemeClr val="bg1"/>
                  </a:solidFill>
                  <a:latin typeface="Segoe UI" pitchFamily="34" charset="0"/>
                  <a:ea typeface="Segoe UI" pitchFamily="34" charset="0"/>
                  <a:cs typeface="Segoe UI" pitchFamily="34" charset="0"/>
                </a:rPr>
                <a:t>Email Log</a:t>
              </a:r>
              <a:endParaRPr lang="en-US" sz="2400" dirty="0">
                <a:solidFill>
                  <a:schemeClr val="bg1"/>
                </a:solidFill>
                <a:latin typeface="Segoe UI" pitchFamily="34" charset="0"/>
                <a:ea typeface="Segoe UI" pitchFamily="34" charset="0"/>
                <a:cs typeface="Segoe UI" pitchFamily="34" charset="0"/>
              </a:endParaRPr>
            </a:p>
          </p:txBody>
        </p:sp>
        <p:sp>
          <p:nvSpPr>
            <p:cNvPr id="38" name="TextBox 37"/>
            <p:cNvSpPr txBox="1"/>
            <p:nvPr/>
          </p:nvSpPr>
          <p:spPr>
            <a:xfrm>
              <a:off x="6162262" y="5624023"/>
              <a:ext cx="3349383" cy="523220"/>
            </a:xfrm>
            <a:prstGeom prst="rect">
              <a:avLst/>
            </a:prstGeom>
            <a:noFill/>
          </p:spPr>
          <p:txBody>
            <a:bodyPr wrap="square" rtlCol="0">
              <a:spAutoFit/>
            </a:bodyPr>
            <a:lstStyle/>
            <a:p>
              <a:pPr algn="just"/>
              <a:r>
                <a:rPr lang="en-US" sz="1400" dirty="0" smtClean="0">
                  <a:solidFill>
                    <a:schemeClr val="bg1"/>
                  </a:solidFill>
                  <a:latin typeface="Segoe UI" pitchFamily="34" charset="0"/>
                  <a:ea typeface="Segoe UI" pitchFamily="34" charset="0"/>
                  <a:cs typeface="Segoe UI" pitchFamily="34" charset="0"/>
                </a:rPr>
                <a:t>Read </a:t>
              </a:r>
              <a:r>
                <a:rPr lang="en-US" sz="1400" dirty="0">
                  <a:solidFill>
                    <a:schemeClr val="bg1"/>
                  </a:solidFill>
                  <a:latin typeface="Segoe UI" pitchFamily="34" charset="0"/>
                  <a:ea typeface="Segoe UI" pitchFamily="34" charset="0"/>
                  <a:cs typeface="Segoe UI" pitchFamily="34" charset="0"/>
                </a:rPr>
                <a:t>every email sent </a:t>
              </a:r>
              <a:r>
                <a:rPr lang="en-US" sz="1400" dirty="0" smtClean="0">
                  <a:solidFill>
                    <a:schemeClr val="bg1"/>
                  </a:solidFill>
                  <a:latin typeface="Segoe UI" pitchFamily="34" charset="0"/>
                  <a:ea typeface="Segoe UI" pitchFamily="34" charset="0"/>
                  <a:cs typeface="Segoe UI" pitchFamily="34" charset="0"/>
                </a:rPr>
                <a:t>to </a:t>
              </a:r>
              <a:r>
                <a:rPr lang="en-US" sz="1400" dirty="0">
                  <a:solidFill>
                    <a:schemeClr val="bg1"/>
                  </a:solidFill>
                  <a:latin typeface="Segoe UI" pitchFamily="34" charset="0"/>
                  <a:ea typeface="Segoe UI" pitchFamily="34" charset="0"/>
                  <a:cs typeface="Segoe UI" pitchFamily="34" charset="0"/>
                </a:rPr>
                <a:t>our mystery shopper’s unique email address.</a:t>
              </a:r>
            </a:p>
          </p:txBody>
        </p:sp>
      </p:grpSp>
      <p:grpSp>
        <p:nvGrpSpPr>
          <p:cNvPr id="8" name="Group 7"/>
          <p:cNvGrpSpPr/>
          <p:nvPr/>
        </p:nvGrpSpPr>
        <p:grpSpPr>
          <a:xfrm>
            <a:off x="6162262" y="6999529"/>
            <a:ext cx="4581938" cy="971832"/>
            <a:chOff x="6162262" y="6999529"/>
            <a:chExt cx="4581938" cy="971832"/>
          </a:xfrm>
        </p:grpSpPr>
        <p:sp>
          <p:nvSpPr>
            <p:cNvPr id="12" name="Oval 11"/>
            <p:cNvSpPr/>
            <p:nvPr/>
          </p:nvSpPr>
          <p:spPr>
            <a:xfrm>
              <a:off x="9753600" y="7543800"/>
              <a:ext cx="152400" cy="152400"/>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9906000" y="7620000"/>
              <a:ext cx="838200" cy="158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172239" y="6999529"/>
              <a:ext cx="3048000" cy="461665"/>
            </a:xfrm>
            <a:prstGeom prst="rect">
              <a:avLst/>
            </a:prstGeom>
            <a:noFill/>
          </p:spPr>
          <p:txBody>
            <a:bodyPr wrap="square" rtlCol="0">
              <a:spAutoFit/>
            </a:bodyPr>
            <a:lstStyle/>
            <a:p>
              <a:r>
                <a:rPr lang="en-US" sz="2400" dirty="0" smtClean="0">
                  <a:solidFill>
                    <a:schemeClr val="bg1"/>
                  </a:solidFill>
                  <a:latin typeface="Segoe UI" pitchFamily="34" charset="0"/>
                  <a:ea typeface="Segoe UI" pitchFamily="34" charset="0"/>
                  <a:cs typeface="Segoe UI" pitchFamily="34" charset="0"/>
                </a:rPr>
                <a:t>Voicemail Log</a:t>
              </a:r>
              <a:endParaRPr lang="en-US" sz="2400" dirty="0">
                <a:solidFill>
                  <a:schemeClr val="bg1"/>
                </a:solidFill>
                <a:latin typeface="Segoe UI" pitchFamily="34" charset="0"/>
                <a:ea typeface="Segoe UI" pitchFamily="34" charset="0"/>
                <a:cs typeface="Segoe UI" pitchFamily="34" charset="0"/>
              </a:endParaRPr>
            </a:p>
          </p:txBody>
        </p:sp>
        <p:sp>
          <p:nvSpPr>
            <p:cNvPr id="39" name="TextBox 38"/>
            <p:cNvSpPr txBox="1"/>
            <p:nvPr/>
          </p:nvSpPr>
          <p:spPr>
            <a:xfrm>
              <a:off x="6162262" y="7448141"/>
              <a:ext cx="3349383" cy="523220"/>
            </a:xfrm>
            <a:prstGeom prst="rect">
              <a:avLst/>
            </a:prstGeom>
            <a:noFill/>
          </p:spPr>
          <p:txBody>
            <a:bodyPr wrap="square" rtlCol="0">
              <a:spAutoFit/>
            </a:bodyPr>
            <a:lstStyle/>
            <a:p>
              <a:pPr algn="just"/>
              <a:r>
                <a:rPr lang="en-US" sz="1400" dirty="0" smtClean="0">
                  <a:solidFill>
                    <a:schemeClr val="bg1"/>
                  </a:solidFill>
                  <a:latin typeface="Segoe UI" pitchFamily="34" charset="0"/>
                  <a:ea typeface="Segoe UI" pitchFamily="34" charset="0"/>
                  <a:cs typeface="Segoe UI" pitchFamily="34" charset="0"/>
                </a:rPr>
                <a:t>Hear </a:t>
              </a:r>
              <a:r>
                <a:rPr lang="en-US" sz="1400" dirty="0">
                  <a:solidFill>
                    <a:schemeClr val="bg1"/>
                  </a:solidFill>
                  <a:latin typeface="Segoe UI" pitchFamily="34" charset="0"/>
                  <a:ea typeface="Segoe UI" pitchFamily="34" charset="0"/>
                  <a:cs typeface="Segoe UI" pitchFamily="34" charset="0"/>
                </a:rPr>
                <a:t>every voicemail left </a:t>
              </a:r>
              <a:r>
                <a:rPr lang="en-US" sz="1400" dirty="0" smtClean="0">
                  <a:solidFill>
                    <a:schemeClr val="bg1"/>
                  </a:solidFill>
                  <a:latin typeface="Segoe UI" pitchFamily="34" charset="0"/>
                  <a:ea typeface="Segoe UI" pitchFamily="34" charset="0"/>
                  <a:cs typeface="Segoe UI" pitchFamily="34" charset="0"/>
                </a:rPr>
                <a:t>at </a:t>
              </a:r>
              <a:r>
                <a:rPr lang="en-US" sz="1400" dirty="0">
                  <a:solidFill>
                    <a:schemeClr val="bg1"/>
                  </a:solidFill>
                  <a:latin typeface="Segoe UI" pitchFamily="34" charset="0"/>
                  <a:ea typeface="Segoe UI" pitchFamily="34" charset="0"/>
                  <a:cs typeface="Segoe UI" pitchFamily="34" charset="0"/>
                </a:rPr>
                <a:t>our mystery shopper’s unique phone number.</a:t>
              </a:r>
            </a:p>
          </p:txBody>
        </p:sp>
      </p:grpSp>
    </p:spTree>
  </p:cSld>
  <p:clrMapOvr>
    <a:masterClrMapping/>
  </p:clrMapOvr>
  <p:transition spd="med" advClick="0" advTm="3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4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5000"/>
                            </p:stCondLst>
                            <p:childTnLst>
                              <p:par>
                                <p:cTn id="9" presetID="10" presetClass="entr" presetSubtype="0" fill="hold" nodeType="afterEffect">
                                  <p:stCondLst>
                                    <p:cond delay="4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10000"/>
                            </p:stCondLst>
                            <p:childTnLst>
                              <p:par>
                                <p:cTn id="13" presetID="10" presetClass="entr" presetSubtype="0" fill="hold" nodeType="afterEffect">
                                  <p:stCondLst>
                                    <p:cond delay="4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par>
                          <p:cTn id="16" fill="hold">
                            <p:stCondLst>
                              <p:cond delay="15000"/>
                            </p:stCondLst>
                            <p:childTnLst>
                              <p:par>
                                <p:cTn id="17" presetID="10" presetClass="entr" presetSubtype="0" fill="hold" nodeType="afterEffect">
                                  <p:stCondLst>
                                    <p:cond delay="4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par>
                          <p:cTn id="20" fill="hold">
                            <p:stCondLst>
                              <p:cond delay="20000"/>
                            </p:stCondLst>
                            <p:childTnLst>
                              <p:par>
                                <p:cTn id="21" presetID="10" presetClass="entr" presetSubtype="0" fill="hold" nodeType="afterEffect">
                                  <p:stCondLst>
                                    <p:cond delay="40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14009" y="311285"/>
            <a:ext cx="6177063" cy="830997"/>
          </a:xfrm>
          <a:prstGeom prst="rect">
            <a:avLst/>
          </a:prstGeom>
          <a:noFill/>
        </p:spPr>
        <p:txBody>
          <a:bodyPr wrap="square" rtlCol="0">
            <a:spAutoFit/>
          </a:bodyPr>
          <a:lstStyle/>
          <a:p>
            <a:r>
              <a:rPr lang="en-US" sz="4800" b="1" dirty="0" smtClean="0">
                <a:solidFill>
                  <a:schemeClr val="bg1"/>
                </a:solidFill>
                <a:latin typeface="Segoe UI" pitchFamily="34" charset="0"/>
                <a:ea typeface="Segoe UI" pitchFamily="34" charset="0"/>
                <a:cs typeface="Segoe UI" pitchFamily="34" charset="0"/>
              </a:rPr>
              <a:t>The Timeline</a:t>
            </a:r>
            <a:endParaRPr lang="en-US" sz="4800" b="1" dirty="0">
              <a:solidFill>
                <a:schemeClr val="bg1"/>
              </a:solidFill>
              <a:latin typeface="Segoe UI" pitchFamily="34" charset="0"/>
              <a:ea typeface="Segoe UI" pitchFamily="34" charset="0"/>
              <a:cs typeface="Segoe UI" pitchFamily="34" charset="0"/>
            </a:endParaRPr>
          </a:p>
        </p:txBody>
      </p:sp>
      <p:sp>
        <p:nvSpPr>
          <p:cNvPr id="29" name="TextBox 28"/>
          <p:cNvSpPr txBox="1"/>
          <p:nvPr/>
        </p:nvSpPr>
        <p:spPr>
          <a:xfrm>
            <a:off x="243187" y="1215948"/>
            <a:ext cx="5052713" cy="923330"/>
          </a:xfrm>
          <a:prstGeom prst="rect">
            <a:avLst/>
          </a:prstGeom>
          <a:noFill/>
        </p:spPr>
        <p:txBody>
          <a:bodyPr wrap="square" rtlCol="0">
            <a:spAutoFit/>
          </a:bodyPr>
          <a:lstStyle/>
          <a:p>
            <a:r>
              <a:rPr lang="en-US" sz="1800" dirty="0">
                <a:solidFill>
                  <a:schemeClr val="bg1"/>
                </a:solidFill>
                <a:latin typeface="Segoe UI" pitchFamily="34" charset="0"/>
                <a:ea typeface="Segoe UI" pitchFamily="34" charset="0"/>
                <a:cs typeface="Segoe UI" pitchFamily="34" charset="0"/>
              </a:rPr>
              <a:t>The timeline allows you to see, at a glance, how quickly and with what frequency your </a:t>
            </a:r>
            <a:r>
              <a:rPr lang="en-US" sz="1800" dirty="0" smtClean="0">
                <a:solidFill>
                  <a:schemeClr val="bg1"/>
                </a:solidFill>
                <a:latin typeface="Segoe UI" pitchFamily="34" charset="0"/>
                <a:ea typeface="Segoe UI" pitchFamily="34" charset="0"/>
                <a:cs typeface="Segoe UI" pitchFamily="34" charset="0"/>
              </a:rPr>
              <a:t>sales team responds </a:t>
            </a:r>
            <a:r>
              <a:rPr lang="en-US" sz="1800" dirty="0">
                <a:solidFill>
                  <a:schemeClr val="bg1"/>
                </a:solidFill>
                <a:latin typeface="Segoe UI" pitchFamily="34" charset="0"/>
                <a:ea typeface="Segoe UI" pitchFamily="34" charset="0"/>
                <a:cs typeface="Segoe UI" pitchFamily="34" charset="0"/>
              </a:rPr>
              <a:t>to our mystery shoppers. </a:t>
            </a:r>
          </a:p>
        </p:txBody>
      </p:sp>
      <p:grpSp>
        <p:nvGrpSpPr>
          <p:cNvPr id="2" name="Group 1"/>
          <p:cNvGrpSpPr/>
          <p:nvPr/>
        </p:nvGrpSpPr>
        <p:grpSpPr>
          <a:xfrm>
            <a:off x="6304722" y="589410"/>
            <a:ext cx="8325678" cy="3049140"/>
            <a:chOff x="6304722" y="589410"/>
            <a:chExt cx="8325678" cy="3049140"/>
          </a:xfrm>
        </p:grpSpPr>
        <p:sp>
          <p:nvSpPr>
            <p:cNvPr id="22" name="TextBox 21"/>
            <p:cNvSpPr txBox="1"/>
            <p:nvPr/>
          </p:nvSpPr>
          <p:spPr>
            <a:xfrm>
              <a:off x="6306266" y="589410"/>
              <a:ext cx="4685583" cy="461665"/>
            </a:xfrm>
            <a:prstGeom prst="rect">
              <a:avLst/>
            </a:prstGeom>
            <a:noFill/>
          </p:spPr>
          <p:txBody>
            <a:bodyPr wrap="square" rtlCol="0">
              <a:spAutoFit/>
            </a:bodyPr>
            <a:lstStyle/>
            <a:p>
              <a:r>
                <a:rPr lang="en-US" sz="2400" dirty="0" smtClean="0">
                  <a:solidFill>
                    <a:schemeClr val="bg1"/>
                  </a:solidFill>
                  <a:latin typeface="Segoe UI" pitchFamily="34" charset="0"/>
                  <a:ea typeface="Segoe UI" pitchFamily="34" charset="0"/>
                  <a:cs typeface="Segoe UI" pitchFamily="34" charset="0"/>
                </a:rPr>
                <a:t>See a good response …</a:t>
              </a:r>
              <a:endParaRPr lang="en-US" sz="2400" dirty="0">
                <a:solidFill>
                  <a:schemeClr val="bg1"/>
                </a:solidFill>
                <a:latin typeface="Segoe UI" pitchFamily="34" charset="0"/>
                <a:ea typeface="Segoe UI" pitchFamily="34" charset="0"/>
                <a:cs typeface="Segoe UI" pitchFamily="34" charset="0"/>
              </a:endParaRPr>
            </a:p>
          </p:txBody>
        </p:sp>
        <p:sp>
          <p:nvSpPr>
            <p:cNvPr id="35" name="TextBox 34"/>
            <p:cNvSpPr txBox="1"/>
            <p:nvPr/>
          </p:nvSpPr>
          <p:spPr>
            <a:xfrm>
              <a:off x="6304722" y="991015"/>
              <a:ext cx="8173278" cy="523220"/>
            </a:xfrm>
            <a:prstGeom prst="rect">
              <a:avLst/>
            </a:prstGeom>
            <a:noFill/>
          </p:spPr>
          <p:txBody>
            <a:bodyPr wrap="square" rtlCol="0">
              <a:spAutoFit/>
            </a:bodyPr>
            <a:lstStyle/>
            <a:p>
              <a:pPr algn="just"/>
              <a:r>
                <a:rPr lang="en-US" sz="1400" dirty="0">
                  <a:solidFill>
                    <a:schemeClr val="bg1"/>
                  </a:solidFill>
                </a:rPr>
                <a:t>See when the first phone call is made, when the first priced and personalized emails are sent, and how often your sales team follows up on leads. </a:t>
              </a:r>
              <a:endParaRPr lang="en-US" sz="1400" dirty="0">
                <a:solidFill>
                  <a:schemeClr val="bg1"/>
                </a:solidFill>
                <a:latin typeface="Segoe UI" pitchFamily="34" charset="0"/>
                <a:ea typeface="Segoe UI" pitchFamily="34" charset="0"/>
                <a:cs typeface="Segoe UI" pitchFamily="34" charset="0"/>
              </a:endParaRPr>
            </a:p>
          </p:txBody>
        </p:sp>
        <p:pic>
          <p:nvPicPr>
            <p:cNvPr id="30" name="Picture 29" descr="timeline_good.png"/>
            <p:cNvPicPr>
              <a:picLocks noChangeAspect="1"/>
            </p:cNvPicPr>
            <p:nvPr/>
          </p:nvPicPr>
          <p:blipFill>
            <a:blip r:embed="rId2"/>
            <a:srcRect t="26667"/>
            <a:stretch>
              <a:fillRect/>
            </a:stretch>
          </p:blipFill>
          <p:spPr>
            <a:xfrm>
              <a:off x="6403329" y="1612863"/>
              <a:ext cx="8227071" cy="2025687"/>
            </a:xfrm>
            <a:prstGeom prst="rect">
              <a:avLst/>
            </a:prstGeom>
          </p:spPr>
        </p:pic>
      </p:grpSp>
      <p:grpSp>
        <p:nvGrpSpPr>
          <p:cNvPr id="3" name="Group 2"/>
          <p:cNvGrpSpPr/>
          <p:nvPr/>
        </p:nvGrpSpPr>
        <p:grpSpPr>
          <a:xfrm>
            <a:off x="6283140" y="4351710"/>
            <a:ext cx="8347259" cy="4020765"/>
            <a:chOff x="6283140" y="4351710"/>
            <a:chExt cx="8347259" cy="4020765"/>
          </a:xfrm>
        </p:grpSpPr>
        <p:sp>
          <p:nvSpPr>
            <p:cNvPr id="24" name="TextBox 23"/>
            <p:cNvSpPr txBox="1"/>
            <p:nvPr/>
          </p:nvSpPr>
          <p:spPr>
            <a:xfrm>
              <a:off x="6283140" y="4351710"/>
              <a:ext cx="3471153" cy="461665"/>
            </a:xfrm>
            <a:prstGeom prst="rect">
              <a:avLst/>
            </a:prstGeom>
            <a:noFill/>
          </p:spPr>
          <p:txBody>
            <a:bodyPr wrap="square" rtlCol="0">
              <a:spAutoFit/>
            </a:bodyPr>
            <a:lstStyle/>
            <a:p>
              <a:r>
                <a:rPr lang="en-US" sz="2400" dirty="0" smtClean="0">
                  <a:solidFill>
                    <a:schemeClr val="bg1"/>
                  </a:solidFill>
                  <a:latin typeface="Segoe UI" pitchFamily="34" charset="0"/>
                  <a:ea typeface="Segoe UI" pitchFamily="34" charset="0"/>
                  <a:cs typeface="Segoe UI" pitchFamily="34" charset="0"/>
                </a:rPr>
                <a:t>… or a bad response.</a:t>
              </a:r>
              <a:endParaRPr lang="en-US" sz="2400" dirty="0">
                <a:solidFill>
                  <a:schemeClr val="bg1"/>
                </a:solidFill>
                <a:latin typeface="Segoe UI" pitchFamily="34" charset="0"/>
                <a:ea typeface="Segoe UI" pitchFamily="34" charset="0"/>
                <a:cs typeface="Segoe UI" pitchFamily="34" charset="0"/>
              </a:endParaRPr>
            </a:p>
          </p:txBody>
        </p:sp>
        <p:sp>
          <p:nvSpPr>
            <p:cNvPr id="36" name="TextBox 35"/>
            <p:cNvSpPr txBox="1"/>
            <p:nvPr/>
          </p:nvSpPr>
          <p:spPr>
            <a:xfrm>
              <a:off x="6305137" y="4789252"/>
              <a:ext cx="8172864" cy="738664"/>
            </a:xfrm>
            <a:prstGeom prst="rect">
              <a:avLst/>
            </a:prstGeom>
            <a:noFill/>
          </p:spPr>
          <p:txBody>
            <a:bodyPr wrap="square" rtlCol="0">
              <a:spAutoFit/>
            </a:bodyPr>
            <a:lstStyle/>
            <a:p>
              <a:pPr algn="just"/>
              <a:r>
                <a:rPr lang="en-US" sz="1400" dirty="0">
                  <a:solidFill>
                    <a:schemeClr val="bg1"/>
                  </a:solidFill>
                  <a:latin typeface="Segoe UI" pitchFamily="34" charset="0"/>
                  <a:ea typeface="Segoe UI" pitchFamily="34" charset="0"/>
                  <a:cs typeface="Segoe UI" pitchFamily="34" charset="0"/>
                </a:rPr>
                <a:t>Does your sales team pester your customers with phone calls and emails? With the timeline, it’s easy to see clusters of data points at a glance, and you can use that information to help your team pace their responses in a sensible way that won’t scare off potential customers. </a:t>
              </a:r>
            </a:p>
          </p:txBody>
        </p:sp>
        <p:pic>
          <p:nvPicPr>
            <p:cNvPr id="31" name="Picture 30" descr="timeline_bad.png"/>
            <p:cNvPicPr>
              <a:picLocks noChangeAspect="1"/>
            </p:cNvPicPr>
            <p:nvPr/>
          </p:nvPicPr>
          <p:blipFill>
            <a:blip r:embed="rId3"/>
            <a:stretch>
              <a:fillRect/>
            </a:stretch>
          </p:blipFill>
          <p:spPr>
            <a:xfrm>
              <a:off x="6403328" y="5610225"/>
              <a:ext cx="8227071" cy="2762250"/>
            </a:xfrm>
            <a:prstGeom prst="rect">
              <a:avLst/>
            </a:prstGeom>
          </p:spPr>
        </p:pic>
      </p:grpSp>
      <p:grpSp>
        <p:nvGrpSpPr>
          <p:cNvPr id="4" name="Group 3"/>
          <p:cNvGrpSpPr/>
          <p:nvPr/>
        </p:nvGrpSpPr>
        <p:grpSpPr>
          <a:xfrm>
            <a:off x="276461" y="3086888"/>
            <a:ext cx="5409963" cy="2990062"/>
            <a:chOff x="276461" y="3086888"/>
            <a:chExt cx="5409963" cy="2990062"/>
          </a:xfrm>
        </p:grpSpPr>
        <p:sp>
          <p:nvSpPr>
            <p:cNvPr id="25" name="TextBox 24"/>
            <p:cNvSpPr txBox="1"/>
            <p:nvPr/>
          </p:nvSpPr>
          <p:spPr>
            <a:xfrm>
              <a:off x="276461" y="3086888"/>
              <a:ext cx="5409963" cy="461665"/>
            </a:xfrm>
            <a:prstGeom prst="rect">
              <a:avLst/>
            </a:prstGeom>
            <a:noFill/>
          </p:spPr>
          <p:txBody>
            <a:bodyPr wrap="square" rtlCol="0">
              <a:spAutoFit/>
            </a:bodyPr>
            <a:lstStyle/>
            <a:p>
              <a:r>
                <a:rPr lang="en-US" sz="2400" dirty="0" smtClean="0">
                  <a:solidFill>
                    <a:schemeClr val="bg1"/>
                  </a:solidFill>
                  <a:latin typeface="Segoe UI" pitchFamily="34" charset="0"/>
                  <a:ea typeface="Segoe UI" pitchFamily="34" charset="0"/>
                  <a:cs typeface="Segoe UI" pitchFamily="34" charset="0"/>
                </a:rPr>
                <a:t>Zoom in for ultimate granularity.</a:t>
              </a:r>
              <a:endParaRPr lang="en-US" sz="2400" dirty="0">
                <a:solidFill>
                  <a:schemeClr val="bg1"/>
                </a:solidFill>
                <a:latin typeface="Segoe UI" pitchFamily="34" charset="0"/>
                <a:ea typeface="Segoe UI" pitchFamily="34" charset="0"/>
                <a:cs typeface="Segoe UI" pitchFamily="34" charset="0"/>
              </a:endParaRPr>
            </a:p>
          </p:txBody>
        </p:sp>
        <p:sp>
          <p:nvSpPr>
            <p:cNvPr id="37" name="TextBox 36"/>
            <p:cNvSpPr txBox="1"/>
            <p:nvPr/>
          </p:nvSpPr>
          <p:spPr>
            <a:xfrm>
              <a:off x="285337" y="3525070"/>
              <a:ext cx="5182013" cy="954107"/>
            </a:xfrm>
            <a:prstGeom prst="rect">
              <a:avLst/>
            </a:prstGeom>
            <a:noFill/>
          </p:spPr>
          <p:txBody>
            <a:bodyPr wrap="square" rtlCol="0">
              <a:spAutoFit/>
            </a:bodyPr>
            <a:lstStyle/>
            <a:p>
              <a:r>
                <a:rPr lang="en-US" sz="1400" dirty="0">
                  <a:solidFill>
                    <a:schemeClr val="bg1"/>
                  </a:solidFill>
                  <a:latin typeface="Segoe UI" pitchFamily="34" charset="0"/>
                  <a:ea typeface="Segoe UI" pitchFamily="34" charset="0"/>
                  <a:cs typeface="Segoe UI" pitchFamily="34" charset="0"/>
                </a:rPr>
                <a:t>Need to get a quick look at your first phone call vs. first email response time? Curious about how far apart those phone calls are spaced? Timeline lets you visualize this </a:t>
              </a:r>
              <a:r>
                <a:rPr lang="en-US" sz="1400" dirty="0" smtClean="0">
                  <a:solidFill>
                    <a:schemeClr val="bg1"/>
                  </a:solidFill>
                  <a:latin typeface="Segoe UI" pitchFamily="34" charset="0"/>
                  <a:ea typeface="Segoe UI" pitchFamily="34" charset="0"/>
                  <a:cs typeface="Segoe UI" pitchFamily="34" charset="0"/>
                </a:rPr>
                <a:t>information </a:t>
              </a:r>
              <a:r>
                <a:rPr lang="en-US" sz="1400" dirty="0">
                  <a:solidFill>
                    <a:schemeClr val="bg1"/>
                  </a:solidFill>
                  <a:latin typeface="Segoe UI" pitchFamily="34" charset="0"/>
                  <a:ea typeface="Segoe UI" pitchFamily="34" charset="0"/>
                  <a:cs typeface="Segoe UI" pitchFamily="34" charset="0"/>
                </a:rPr>
                <a:t>with a flick of your mouse’s scroll wheel.</a:t>
              </a:r>
            </a:p>
          </p:txBody>
        </p:sp>
        <p:pic>
          <p:nvPicPr>
            <p:cNvPr id="2050" name="Picture 2"/>
            <p:cNvPicPr>
              <a:picLocks noChangeAspect="1" noChangeArrowheads="1"/>
            </p:cNvPicPr>
            <p:nvPr/>
          </p:nvPicPr>
          <p:blipFill>
            <a:blip r:embed="rId4"/>
            <a:srcRect r="46756"/>
            <a:stretch>
              <a:fillRect/>
            </a:stretch>
          </p:blipFill>
          <p:spPr bwMode="auto">
            <a:xfrm>
              <a:off x="366679" y="4648200"/>
              <a:ext cx="4893597" cy="1428750"/>
            </a:xfrm>
            <a:prstGeom prst="rect">
              <a:avLst/>
            </a:prstGeom>
            <a:noFill/>
            <a:ln w="9525">
              <a:noFill/>
              <a:miter lim="800000"/>
              <a:headEnd/>
              <a:tailEnd/>
            </a:ln>
            <a:effectLst/>
          </p:spPr>
        </p:pic>
      </p:grpSp>
    </p:spTree>
  </p:cSld>
  <p:clrMapOvr>
    <a:masterClrMapping/>
  </p:clrMapOvr>
  <p:transition spd="med" advClick="0" advTm="2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9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0"/>
                            </p:stCondLst>
                            <p:childTnLst>
                              <p:par>
                                <p:cTn id="9" presetID="10" presetClass="entr" presetSubtype="0" fill="hold" nodeType="afterEffect">
                                  <p:stCondLst>
                                    <p:cond delay="8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14009" y="311285"/>
            <a:ext cx="6624941" cy="830997"/>
          </a:xfrm>
          <a:prstGeom prst="rect">
            <a:avLst/>
          </a:prstGeom>
          <a:noFill/>
        </p:spPr>
        <p:txBody>
          <a:bodyPr wrap="square" rtlCol="0">
            <a:spAutoFit/>
          </a:bodyPr>
          <a:lstStyle/>
          <a:p>
            <a:r>
              <a:rPr lang="en-US" sz="4800" b="1" dirty="0" smtClean="0">
                <a:solidFill>
                  <a:schemeClr val="bg1"/>
                </a:solidFill>
                <a:latin typeface="Segoe UI" pitchFamily="34" charset="0"/>
                <a:ea typeface="Segoe UI" pitchFamily="34" charset="0"/>
                <a:cs typeface="Segoe UI" pitchFamily="34" charset="0"/>
              </a:rPr>
              <a:t>The Overview Sidebar</a:t>
            </a:r>
            <a:endParaRPr lang="en-US" sz="4800" b="1" dirty="0">
              <a:solidFill>
                <a:schemeClr val="bg1"/>
              </a:solidFill>
              <a:latin typeface="Segoe UI" pitchFamily="34" charset="0"/>
              <a:ea typeface="Segoe UI" pitchFamily="34" charset="0"/>
              <a:cs typeface="Segoe UI" pitchFamily="34" charset="0"/>
            </a:endParaRPr>
          </a:p>
        </p:txBody>
      </p:sp>
      <p:sp>
        <p:nvSpPr>
          <p:cNvPr id="29" name="TextBox 28"/>
          <p:cNvSpPr txBox="1"/>
          <p:nvPr/>
        </p:nvSpPr>
        <p:spPr>
          <a:xfrm>
            <a:off x="243187" y="1215948"/>
            <a:ext cx="6319538" cy="1200329"/>
          </a:xfrm>
          <a:prstGeom prst="rect">
            <a:avLst/>
          </a:prstGeom>
          <a:noFill/>
        </p:spPr>
        <p:txBody>
          <a:bodyPr wrap="square" rtlCol="0">
            <a:spAutoFit/>
          </a:bodyPr>
          <a:lstStyle/>
          <a:p>
            <a:r>
              <a:rPr lang="en-US" sz="1800" dirty="0">
                <a:solidFill>
                  <a:schemeClr val="bg1"/>
                </a:solidFill>
                <a:latin typeface="Segoe UI" pitchFamily="34" charset="0"/>
                <a:ea typeface="Segoe UI" pitchFamily="34" charset="0"/>
                <a:cs typeface="Segoe UI" pitchFamily="34" charset="0"/>
              </a:rPr>
              <a:t>The Overview Sidebar gives you the most important details from your shop in broad strokes. You can use it as a starting point for delving into the detailed breakdowns in the Metrics Panel.</a:t>
            </a:r>
          </a:p>
        </p:txBody>
      </p:sp>
      <p:pic>
        <p:nvPicPr>
          <p:cNvPr id="12" name="Picture 11" descr="grade_sidebar.png"/>
          <p:cNvPicPr>
            <a:picLocks noChangeAspect="1"/>
          </p:cNvPicPr>
          <p:nvPr/>
        </p:nvPicPr>
        <p:blipFill>
          <a:blip r:embed="rId2"/>
          <a:stretch>
            <a:fillRect/>
          </a:stretch>
        </p:blipFill>
        <p:spPr>
          <a:xfrm>
            <a:off x="12076525" y="0"/>
            <a:ext cx="2553875" cy="9144000"/>
          </a:xfrm>
          <a:prstGeom prst="rect">
            <a:avLst/>
          </a:prstGeom>
        </p:spPr>
      </p:pic>
      <p:grpSp>
        <p:nvGrpSpPr>
          <p:cNvPr id="2" name="Group 1"/>
          <p:cNvGrpSpPr/>
          <p:nvPr/>
        </p:nvGrpSpPr>
        <p:grpSpPr>
          <a:xfrm>
            <a:off x="7609647" y="124240"/>
            <a:ext cx="4591878" cy="307777"/>
            <a:chOff x="7609647" y="124240"/>
            <a:chExt cx="4591878" cy="307777"/>
          </a:xfrm>
        </p:grpSpPr>
        <p:grpSp>
          <p:nvGrpSpPr>
            <p:cNvPr id="13" name="Group 12"/>
            <p:cNvGrpSpPr/>
            <p:nvPr/>
          </p:nvGrpSpPr>
          <p:grpSpPr>
            <a:xfrm>
              <a:off x="11210925" y="215958"/>
              <a:ext cx="990600" cy="152400"/>
              <a:chOff x="9753600" y="1219200"/>
              <a:chExt cx="990600" cy="152400"/>
            </a:xfrm>
          </p:grpSpPr>
          <p:cxnSp>
            <p:nvCxnSpPr>
              <p:cNvPr id="14" name="Straight Connector 13"/>
              <p:cNvCxnSpPr/>
              <p:nvPr/>
            </p:nvCxnSpPr>
            <p:spPr>
              <a:xfrm>
                <a:off x="9906000" y="1295400"/>
                <a:ext cx="838200" cy="158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9753600" y="1219200"/>
                <a:ext cx="152400" cy="152400"/>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7609647" y="124240"/>
              <a:ext cx="3526037" cy="307777"/>
            </a:xfrm>
            <a:prstGeom prst="rect">
              <a:avLst/>
            </a:prstGeom>
            <a:noFill/>
          </p:spPr>
          <p:txBody>
            <a:bodyPr wrap="square" rtlCol="0">
              <a:spAutoFit/>
            </a:bodyPr>
            <a:lstStyle/>
            <a:p>
              <a:pPr algn="r"/>
              <a:r>
                <a:rPr lang="en-US" sz="1400" dirty="0" smtClean="0">
                  <a:solidFill>
                    <a:schemeClr val="bg1"/>
                  </a:solidFill>
                  <a:latin typeface="Segoe UI" pitchFamily="34" charset="0"/>
                  <a:ea typeface="Segoe UI" pitchFamily="34" charset="0"/>
                  <a:cs typeface="Segoe UI" pitchFamily="34" charset="0"/>
                </a:rPr>
                <a:t>Your Grade.</a:t>
              </a:r>
              <a:endParaRPr lang="en-US" sz="1400" dirty="0">
                <a:solidFill>
                  <a:schemeClr val="bg1"/>
                </a:solidFill>
                <a:latin typeface="Segoe UI" pitchFamily="34" charset="0"/>
                <a:ea typeface="Segoe UI" pitchFamily="34" charset="0"/>
                <a:cs typeface="Segoe UI" pitchFamily="34" charset="0"/>
              </a:endParaRPr>
            </a:p>
          </p:txBody>
        </p:sp>
      </p:grpSp>
      <p:grpSp>
        <p:nvGrpSpPr>
          <p:cNvPr id="3" name="Group 2"/>
          <p:cNvGrpSpPr/>
          <p:nvPr/>
        </p:nvGrpSpPr>
        <p:grpSpPr>
          <a:xfrm>
            <a:off x="7619172" y="1087405"/>
            <a:ext cx="4591878" cy="307777"/>
            <a:chOff x="7619172" y="1087405"/>
            <a:chExt cx="4591878" cy="307777"/>
          </a:xfrm>
        </p:grpSpPr>
        <p:grpSp>
          <p:nvGrpSpPr>
            <p:cNvPr id="18" name="Group 17"/>
            <p:cNvGrpSpPr/>
            <p:nvPr/>
          </p:nvGrpSpPr>
          <p:grpSpPr>
            <a:xfrm>
              <a:off x="11220450" y="1179123"/>
              <a:ext cx="990600" cy="152400"/>
              <a:chOff x="9753600" y="1219200"/>
              <a:chExt cx="990600" cy="152400"/>
            </a:xfrm>
          </p:grpSpPr>
          <p:cxnSp>
            <p:nvCxnSpPr>
              <p:cNvPr id="19" name="Straight Connector 18"/>
              <p:cNvCxnSpPr/>
              <p:nvPr/>
            </p:nvCxnSpPr>
            <p:spPr>
              <a:xfrm>
                <a:off x="9906000" y="1295400"/>
                <a:ext cx="838200" cy="158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9753600" y="1219200"/>
                <a:ext cx="152400" cy="152400"/>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7619172" y="1087405"/>
              <a:ext cx="3526037" cy="307777"/>
            </a:xfrm>
            <a:prstGeom prst="rect">
              <a:avLst/>
            </a:prstGeom>
            <a:noFill/>
          </p:spPr>
          <p:txBody>
            <a:bodyPr wrap="square" rtlCol="0">
              <a:spAutoFit/>
            </a:bodyPr>
            <a:lstStyle/>
            <a:p>
              <a:pPr algn="r"/>
              <a:r>
                <a:rPr lang="en-US" sz="1400" dirty="0">
                  <a:solidFill>
                    <a:schemeClr val="bg1"/>
                  </a:solidFill>
                  <a:latin typeface="Segoe UI" pitchFamily="34" charset="0"/>
                  <a:ea typeface="Segoe UI" pitchFamily="34" charset="0"/>
                  <a:cs typeface="Segoe UI" pitchFamily="34" charset="0"/>
                </a:rPr>
                <a:t>Key grades from the entire shop. </a:t>
              </a:r>
            </a:p>
          </p:txBody>
        </p:sp>
      </p:grpSp>
      <p:grpSp>
        <p:nvGrpSpPr>
          <p:cNvPr id="4" name="Group 3"/>
          <p:cNvGrpSpPr/>
          <p:nvPr/>
        </p:nvGrpSpPr>
        <p:grpSpPr>
          <a:xfrm>
            <a:off x="7628697" y="2411380"/>
            <a:ext cx="4591878" cy="307777"/>
            <a:chOff x="7628697" y="2411380"/>
            <a:chExt cx="4591878" cy="307777"/>
          </a:xfrm>
        </p:grpSpPr>
        <p:grpSp>
          <p:nvGrpSpPr>
            <p:cNvPr id="26" name="Group 25"/>
            <p:cNvGrpSpPr/>
            <p:nvPr/>
          </p:nvGrpSpPr>
          <p:grpSpPr>
            <a:xfrm>
              <a:off x="11229975" y="2503098"/>
              <a:ext cx="990600" cy="152400"/>
              <a:chOff x="9753600" y="1219200"/>
              <a:chExt cx="990600" cy="152400"/>
            </a:xfrm>
          </p:grpSpPr>
          <p:cxnSp>
            <p:nvCxnSpPr>
              <p:cNvPr id="27" name="Straight Connector 26"/>
              <p:cNvCxnSpPr/>
              <p:nvPr/>
            </p:nvCxnSpPr>
            <p:spPr>
              <a:xfrm>
                <a:off x="9906000" y="1295400"/>
                <a:ext cx="838200" cy="158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9753600" y="1219200"/>
                <a:ext cx="152400" cy="152400"/>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p:cNvSpPr txBox="1"/>
            <p:nvPr/>
          </p:nvSpPr>
          <p:spPr>
            <a:xfrm>
              <a:off x="7628697" y="2411380"/>
              <a:ext cx="3526037" cy="307777"/>
            </a:xfrm>
            <a:prstGeom prst="rect">
              <a:avLst/>
            </a:prstGeom>
            <a:noFill/>
          </p:spPr>
          <p:txBody>
            <a:bodyPr wrap="square" rtlCol="0">
              <a:spAutoFit/>
            </a:bodyPr>
            <a:lstStyle/>
            <a:p>
              <a:pPr algn="r"/>
              <a:r>
                <a:rPr lang="en-US" sz="1400" dirty="0">
                  <a:solidFill>
                    <a:schemeClr val="bg1"/>
                  </a:solidFill>
                  <a:latin typeface="Segoe UI" pitchFamily="34" charset="0"/>
                  <a:ea typeface="Segoe UI" pitchFamily="34" charset="0"/>
                  <a:cs typeface="Segoe UI" pitchFamily="34" charset="0"/>
                </a:rPr>
                <a:t>See where your grade falls in the curve. </a:t>
              </a:r>
            </a:p>
          </p:txBody>
        </p:sp>
      </p:grpSp>
      <p:grpSp>
        <p:nvGrpSpPr>
          <p:cNvPr id="5" name="Group 4"/>
          <p:cNvGrpSpPr/>
          <p:nvPr/>
        </p:nvGrpSpPr>
        <p:grpSpPr>
          <a:xfrm>
            <a:off x="7205134" y="6899274"/>
            <a:ext cx="4982104" cy="1609725"/>
            <a:chOff x="7205134" y="6899274"/>
            <a:chExt cx="4982104" cy="1609725"/>
          </a:xfrm>
        </p:grpSpPr>
        <p:cxnSp>
          <p:nvCxnSpPr>
            <p:cNvPr id="47" name="Straight Connector 46"/>
            <p:cNvCxnSpPr/>
            <p:nvPr/>
          </p:nvCxnSpPr>
          <p:spPr>
            <a:xfrm>
              <a:off x="11358562" y="7709440"/>
              <a:ext cx="457200" cy="158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11239500" y="7633644"/>
              <a:ext cx="152400" cy="152400"/>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7205134" y="7406454"/>
              <a:ext cx="3959126" cy="523220"/>
            </a:xfrm>
            <a:prstGeom prst="rect">
              <a:avLst/>
            </a:prstGeom>
            <a:noFill/>
          </p:spPr>
          <p:txBody>
            <a:bodyPr wrap="square" rtlCol="0">
              <a:spAutoFit/>
            </a:bodyPr>
            <a:lstStyle/>
            <a:p>
              <a:pPr algn="just"/>
              <a:r>
                <a:rPr lang="en-US" sz="1400" dirty="0">
                  <a:solidFill>
                    <a:schemeClr val="bg1"/>
                  </a:solidFill>
                  <a:latin typeface="Segoe UI" pitchFamily="34" charset="0"/>
                  <a:ea typeface="Segoe UI" pitchFamily="34" charset="0"/>
                  <a:cs typeface="Segoe UI" pitchFamily="34" charset="0"/>
                </a:rPr>
                <a:t>See combined totals and percentages for your most important email and telephone metrics.</a:t>
              </a:r>
            </a:p>
          </p:txBody>
        </p:sp>
        <p:cxnSp>
          <p:nvCxnSpPr>
            <p:cNvPr id="51" name="Straight Connector 50"/>
            <p:cNvCxnSpPr/>
            <p:nvPr/>
          </p:nvCxnSpPr>
          <p:spPr>
            <a:xfrm rot="5400000">
              <a:off x="11006138" y="7703343"/>
              <a:ext cx="1609725" cy="158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1811000" y="6908005"/>
              <a:ext cx="376238" cy="158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1811000" y="8498681"/>
              <a:ext cx="376238" cy="158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advClick="0" advTm="2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6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7000"/>
                            </p:stCondLst>
                            <p:childTnLst>
                              <p:par>
                                <p:cTn id="9" presetID="10" presetClass="entr" presetSubtype="0" fill="hold"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9000"/>
                            </p:stCondLst>
                            <p:childTnLst>
                              <p:par>
                                <p:cTn id="13" presetID="10" presetClass="entr" presetSubtype="0" fill="hold" nodeType="afterEffect">
                                  <p:stCondLst>
                                    <p:cond delay="1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par>
                          <p:cTn id="16" fill="hold">
                            <p:stCondLst>
                              <p:cond delay="11500"/>
                            </p:stCondLst>
                            <p:childTnLst>
                              <p:par>
                                <p:cTn id="17" presetID="10" presetClass="entr" presetSubtype="0" fill="hold" nodeType="afterEffect">
                                  <p:stCondLst>
                                    <p:cond delay="25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14009" y="311285"/>
            <a:ext cx="6624941" cy="830997"/>
          </a:xfrm>
          <a:prstGeom prst="rect">
            <a:avLst/>
          </a:prstGeom>
          <a:noFill/>
        </p:spPr>
        <p:txBody>
          <a:bodyPr wrap="square" rtlCol="0">
            <a:spAutoFit/>
          </a:bodyPr>
          <a:lstStyle/>
          <a:p>
            <a:r>
              <a:rPr lang="en-US" sz="4800" b="1" dirty="0" smtClean="0">
                <a:solidFill>
                  <a:schemeClr val="bg1"/>
                </a:solidFill>
                <a:latin typeface="Segoe UI" pitchFamily="34" charset="0"/>
                <a:ea typeface="Segoe UI" pitchFamily="34" charset="0"/>
                <a:cs typeface="Segoe UI" pitchFamily="34" charset="0"/>
              </a:rPr>
              <a:t>The Metrics Panel</a:t>
            </a:r>
            <a:endParaRPr lang="en-US" sz="4800" b="1" dirty="0">
              <a:solidFill>
                <a:schemeClr val="bg1"/>
              </a:solidFill>
              <a:latin typeface="Segoe UI" pitchFamily="34" charset="0"/>
              <a:ea typeface="Segoe UI" pitchFamily="34" charset="0"/>
              <a:cs typeface="Segoe UI" pitchFamily="34" charset="0"/>
            </a:endParaRPr>
          </a:p>
        </p:txBody>
      </p:sp>
      <p:sp>
        <p:nvSpPr>
          <p:cNvPr id="29" name="TextBox 28"/>
          <p:cNvSpPr txBox="1"/>
          <p:nvPr/>
        </p:nvSpPr>
        <p:spPr>
          <a:xfrm>
            <a:off x="243186" y="1215948"/>
            <a:ext cx="14110989" cy="646331"/>
          </a:xfrm>
          <a:prstGeom prst="rect">
            <a:avLst/>
          </a:prstGeom>
          <a:noFill/>
        </p:spPr>
        <p:txBody>
          <a:bodyPr wrap="square" rtlCol="0">
            <a:spAutoFit/>
          </a:bodyPr>
          <a:lstStyle/>
          <a:p>
            <a:r>
              <a:rPr lang="en-US" sz="1800" dirty="0">
                <a:solidFill>
                  <a:schemeClr val="bg1"/>
                </a:solidFill>
                <a:latin typeface="Segoe UI" pitchFamily="34" charset="0"/>
                <a:ea typeface="Segoe UI" pitchFamily="34" charset="0"/>
                <a:cs typeface="Segoe UI" pitchFamily="34" charset="0"/>
              </a:rPr>
              <a:t>The Metrics Panel provides you with a variety of ways to visualize your shop metrics. Visualization, via charts and graphs, allows you to see how abstract numerical data translates to concrete behaviors.</a:t>
            </a:r>
          </a:p>
        </p:txBody>
      </p:sp>
      <p:grpSp>
        <p:nvGrpSpPr>
          <p:cNvPr id="2" name="Group 1"/>
          <p:cNvGrpSpPr/>
          <p:nvPr/>
        </p:nvGrpSpPr>
        <p:grpSpPr>
          <a:xfrm>
            <a:off x="256347" y="2675385"/>
            <a:ext cx="6935028" cy="6080376"/>
            <a:chOff x="256347" y="2675385"/>
            <a:chExt cx="6935028" cy="6080376"/>
          </a:xfrm>
        </p:grpSpPr>
        <p:pic>
          <p:nvPicPr>
            <p:cNvPr id="1026" name="Picture 2"/>
            <p:cNvPicPr>
              <a:picLocks noChangeAspect="1" noChangeArrowheads="1"/>
            </p:cNvPicPr>
            <p:nvPr/>
          </p:nvPicPr>
          <p:blipFill>
            <a:blip r:embed="rId2"/>
            <a:srcRect b="22326"/>
            <a:stretch>
              <a:fillRect/>
            </a:stretch>
          </p:blipFill>
          <p:spPr bwMode="auto">
            <a:xfrm>
              <a:off x="352425" y="4257675"/>
              <a:ext cx="6762749" cy="4498086"/>
            </a:xfrm>
            <a:prstGeom prst="rect">
              <a:avLst/>
            </a:prstGeom>
            <a:noFill/>
            <a:ln w="9525">
              <a:noFill/>
              <a:miter lim="800000"/>
              <a:headEnd/>
              <a:tailEnd/>
            </a:ln>
            <a:effectLst/>
          </p:spPr>
        </p:pic>
        <p:sp>
          <p:nvSpPr>
            <p:cNvPr id="24" name="TextBox 23"/>
            <p:cNvSpPr txBox="1"/>
            <p:nvPr/>
          </p:nvSpPr>
          <p:spPr>
            <a:xfrm>
              <a:off x="257891" y="2675385"/>
              <a:ext cx="4685583" cy="461665"/>
            </a:xfrm>
            <a:prstGeom prst="rect">
              <a:avLst/>
            </a:prstGeom>
            <a:noFill/>
          </p:spPr>
          <p:txBody>
            <a:bodyPr wrap="square" rtlCol="0">
              <a:spAutoFit/>
            </a:bodyPr>
            <a:lstStyle/>
            <a:p>
              <a:r>
                <a:rPr lang="en-US" sz="2400" dirty="0" smtClean="0">
                  <a:solidFill>
                    <a:schemeClr val="bg1"/>
                  </a:solidFill>
                  <a:latin typeface="Segoe UI" pitchFamily="34" charset="0"/>
                  <a:ea typeface="Segoe UI" pitchFamily="34" charset="0"/>
                  <a:cs typeface="Segoe UI" pitchFamily="34" charset="0"/>
                </a:rPr>
                <a:t>Email Metrics</a:t>
              </a:r>
              <a:endParaRPr lang="en-US" sz="2400" dirty="0">
                <a:solidFill>
                  <a:schemeClr val="bg1"/>
                </a:solidFill>
                <a:latin typeface="Segoe UI" pitchFamily="34" charset="0"/>
                <a:ea typeface="Segoe UI" pitchFamily="34" charset="0"/>
                <a:cs typeface="Segoe UI" pitchFamily="34" charset="0"/>
              </a:endParaRPr>
            </a:p>
          </p:txBody>
        </p:sp>
        <p:sp>
          <p:nvSpPr>
            <p:cNvPr id="25" name="TextBox 24"/>
            <p:cNvSpPr txBox="1"/>
            <p:nvPr/>
          </p:nvSpPr>
          <p:spPr>
            <a:xfrm>
              <a:off x="256347" y="3076990"/>
              <a:ext cx="6935028" cy="954107"/>
            </a:xfrm>
            <a:prstGeom prst="rect">
              <a:avLst/>
            </a:prstGeom>
            <a:noFill/>
          </p:spPr>
          <p:txBody>
            <a:bodyPr wrap="square" rtlCol="0">
              <a:spAutoFit/>
            </a:bodyPr>
            <a:lstStyle/>
            <a:p>
              <a:r>
                <a:rPr lang="en-US" sz="1400" dirty="0" smtClean="0">
                  <a:solidFill>
                    <a:schemeClr val="bg1"/>
                  </a:solidFill>
                  <a:latin typeface="Segoe UI" pitchFamily="34" charset="0"/>
                  <a:ea typeface="Segoe UI" pitchFamily="34" charset="0"/>
                  <a:cs typeface="Segoe UI" pitchFamily="34" charset="0"/>
                </a:rPr>
                <a:t>Our </a:t>
              </a:r>
              <a:r>
                <a:rPr lang="en-US" sz="1400" dirty="0">
                  <a:solidFill>
                    <a:schemeClr val="bg1"/>
                  </a:solidFill>
                  <a:latin typeface="Segoe UI" pitchFamily="34" charset="0"/>
                  <a:ea typeface="Segoe UI" pitchFamily="34" charset="0"/>
                  <a:cs typeface="Segoe UI" pitchFamily="34" charset="0"/>
                </a:rPr>
                <a:t>default set of metrics captures the most important aspects of your marketing strategy: First Response Time, First Personal Response Time, and 7-day Email Follow-up Count. You can also add your own custom metrics, tailored to your specific marketing strategy. </a:t>
              </a:r>
            </a:p>
          </p:txBody>
        </p:sp>
      </p:grpSp>
      <p:grpSp>
        <p:nvGrpSpPr>
          <p:cNvPr id="3" name="Group 2"/>
          <p:cNvGrpSpPr/>
          <p:nvPr/>
        </p:nvGrpSpPr>
        <p:grpSpPr>
          <a:xfrm>
            <a:off x="7523922" y="2742060"/>
            <a:ext cx="6811203" cy="5947261"/>
            <a:chOff x="7523922" y="2742060"/>
            <a:chExt cx="6811203" cy="5947261"/>
          </a:xfrm>
        </p:grpSpPr>
        <p:sp>
          <p:nvSpPr>
            <p:cNvPr id="26" name="TextBox 25"/>
            <p:cNvSpPr txBox="1"/>
            <p:nvPr/>
          </p:nvSpPr>
          <p:spPr>
            <a:xfrm>
              <a:off x="7525466" y="2742060"/>
              <a:ext cx="4685583" cy="461665"/>
            </a:xfrm>
            <a:prstGeom prst="rect">
              <a:avLst/>
            </a:prstGeom>
            <a:noFill/>
          </p:spPr>
          <p:txBody>
            <a:bodyPr wrap="square" rtlCol="0">
              <a:spAutoFit/>
            </a:bodyPr>
            <a:lstStyle/>
            <a:p>
              <a:r>
                <a:rPr lang="en-US" sz="2400" dirty="0" smtClean="0">
                  <a:solidFill>
                    <a:schemeClr val="bg1"/>
                  </a:solidFill>
                  <a:latin typeface="Segoe UI" pitchFamily="34" charset="0"/>
                  <a:ea typeface="Segoe UI" pitchFamily="34" charset="0"/>
                  <a:cs typeface="Segoe UI" pitchFamily="34" charset="0"/>
                </a:rPr>
                <a:t>Phone Metrics</a:t>
              </a:r>
              <a:endParaRPr lang="en-US" sz="2400" dirty="0">
                <a:solidFill>
                  <a:schemeClr val="bg1"/>
                </a:solidFill>
                <a:latin typeface="Segoe UI" pitchFamily="34" charset="0"/>
                <a:ea typeface="Segoe UI" pitchFamily="34" charset="0"/>
                <a:cs typeface="Segoe UI" pitchFamily="34" charset="0"/>
              </a:endParaRPr>
            </a:p>
          </p:txBody>
        </p:sp>
        <p:sp>
          <p:nvSpPr>
            <p:cNvPr id="30" name="TextBox 29"/>
            <p:cNvSpPr txBox="1"/>
            <p:nvPr/>
          </p:nvSpPr>
          <p:spPr>
            <a:xfrm>
              <a:off x="7523922" y="3143665"/>
              <a:ext cx="6268278" cy="738664"/>
            </a:xfrm>
            <a:prstGeom prst="rect">
              <a:avLst/>
            </a:prstGeom>
            <a:noFill/>
          </p:spPr>
          <p:txBody>
            <a:bodyPr wrap="square" rtlCol="0">
              <a:spAutoFit/>
            </a:bodyPr>
            <a:lstStyle/>
            <a:p>
              <a:r>
                <a:rPr lang="en-US" sz="1400" dirty="0">
                  <a:solidFill>
                    <a:schemeClr val="bg1"/>
                  </a:solidFill>
                  <a:latin typeface="Segoe UI" pitchFamily="34" charset="0"/>
                  <a:ea typeface="Segoe UI" pitchFamily="34" charset="0"/>
                  <a:cs typeface="Segoe UI" pitchFamily="34" charset="0"/>
                </a:rPr>
                <a:t>By default, we capture First Phone Response Times, and a 7-day Phone Call </a:t>
              </a:r>
              <a:r>
                <a:rPr lang="en-US" sz="1400" dirty="0" smtClean="0">
                  <a:solidFill>
                    <a:schemeClr val="bg1"/>
                  </a:solidFill>
                  <a:latin typeface="Segoe UI" pitchFamily="34" charset="0"/>
                  <a:ea typeface="Segoe UI" pitchFamily="34" charset="0"/>
                  <a:cs typeface="Segoe UI" pitchFamily="34" charset="0"/>
                </a:rPr>
                <a:t>Count, but you can add as many custom phone metrics as you need to measure the effectiveness of your sales team.</a:t>
              </a:r>
              <a:endParaRPr lang="en-US" sz="1400" dirty="0">
                <a:solidFill>
                  <a:schemeClr val="bg1"/>
                </a:solidFill>
                <a:latin typeface="Segoe UI" pitchFamily="34" charset="0"/>
                <a:ea typeface="Segoe UI" pitchFamily="34" charset="0"/>
                <a:cs typeface="Segoe UI" pitchFamily="34" charset="0"/>
              </a:endParaRPr>
            </a:p>
          </p:txBody>
        </p:sp>
        <p:pic>
          <p:nvPicPr>
            <p:cNvPr id="1027" name="Picture 3"/>
            <p:cNvPicPr>
              <a:picLocks noChangeAspect="1" noChangeArrowheads="1"/>
            </p:cNvPicPr>
            <p:nvPr/>
          </p:nvPicPr>
          <p:blipFill>
            <a:blip r:embed="rId3"/>
            <a:srcRect b="22326"/>
            <a:stretch>
              <a:fillRect/>
            </a:stretch>
          </p:blipFill>
          <p:spPr bwMode="auto">
            <a:xfrm>
              <a:off x="7620000" y="4222854"/>
              <a:ext cx="6715125" cy="4466467"/>
            </a:xfrm>
            <a:prstGeom prst="rect">
              <a:avLst/>
            </a:prstGeom>
            <a:noFill/>
            <a:ln w="9525">
              <a:noFill/>
              <a:miter lim="800000"/>
              <a:headEnd/>
              <a:tailEnd/>
            </a:ln>
            <a:effectLst/>
          </p:spPr>
        </p:pic>
      </p:grpSp>
    </p:spTree>
  </p:cSld>
  <p:clrMapOvr>
    <a:masterClrMapping/>
  </p:clrMapOvr>
  <p:transition spd="med" advClick="0" advTm="2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4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5000"/>
                            </p:stCondLst>
                            <p:childTnLst>
                              <p:par>
                                <p:cTn id="9" presetID="10" presetClass="entr" presetSubtype="0" fill="hold" nodeType="afterEffect">
                                  <p:stCondLst>
                                    <p:cond delay="6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57891" y="259563"/>
            <a:ext cx="6492865" cy="461665"/>
          </a:xfrm>
          <a:prstGeom prst="rect">
            <a:avLst/>
          </a:prstGeom>
          <a:noFill/>
        </p:spPr>
        <p:txBody>
          <a:bodyPr wrap="square" rtlCol="0">
            <a:spAutoFit/>
          </a:bodyPr>
          <a:lstStyle/>
          <a:p>
            <a:r>
              <a:rPr lang="en-US" sz="2400" dirty="0" smtClean="0">
                <a:solidFill>
                  <a:schemeClr val="bg1"/>
                </a:solidFill>
                <a:latin typeface="Segoe UI" pitchFamily="34" charset="0"/>
                <a:ea typeface="Segoe UI" pitchFamily="34" charset="0"/>
                <a:cs typeface="Segoe UI" pitchFamily="34" charset="0"/>
              </a:rPr>
              <a:t>Grades for a wide range of metrics</a:t>
            </a:r>
            <a:endParaRPr lang="en-US" sz="2400" dirty="0">
              <a:solidFill>
                <a:schemeClr val="bg1"/>
              </a:solidFill>
              <a:latin typeface="Segoe UI" pitchFamily="34" charset="0"/>
              <a:ea typeface="Segoe UI" pitchFamily="34" charset="0"/>
              <a:cs typeface="Segoe UI" pitchFamily="34" charset="0"/>
            </a:endParaRPr>
          </a:p>
        </p:txBody>
      </p:sp>
      <p:sp>
        <p:nvSpPr>
          <p:cNvPr id="25" name="TextBox 24"/>
          <p:cNvSpPr txBox="1"/>
          <p:nvPr/>
        </p:nvSpPr>
        <p:spPr>
          <a:xfrm>
            <a:off x="256347" y="661168"/>
            <a:ext cx="14097828" cy="523220"/>
          </a:xfrm>
          <a:prstGeom prst="rect">
            <a:avLst/>
          </a:prstGeom>
          <a:noFill/>
        </p:spPr>
        <p:txBody>
          <a:bodyPr wrap="square" rtlCol="0">
            <a:spAutoFit/>
          </a:bodyPr>
          <a:lstStyle/>
          <a:p>
            <a:pPr algn="just"/>
            <a:r>
              <a:rPr lang="en-US" sz="1400" dirty="0" smtClean="0">
                <a:solidFill>
                  <a:schemeClr val="bg1"/>
                </a:solidFill>
                <a:latin typeface="Segoe UI" pitchFamily="34" charset="0"/>
                <a:ea typeface="Segoe UI" pitchFamily="34" charset="0"/>
                <a:cs typeface="Segoe UI" pitchFamily="34" charset="0"/>
              </a:rPr>
              <a:t>View a bar graph of grouped grade totals for each of your metrics, and see which dealers fall into each group. You may also add your own custom metrics. Here are just a few custom metrics that we can add to our grading system:</a:t>
            </a:r>
            <a:endParaRPr lang="en-US" sz="1400" dirty="0">
              <a:solidFill>
                <a:schemeClr val="bg1"/>
              </a:solidFill>
              <a:latin typeface="Segoe UI" pitchFamily="34" charset="0"/>
              <a:ea typeface="Segoe UI" pitchFamily="34" charset="0"/>
              <a:cs typeface="Segoe UI"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1283446"/>
            <a:ext cx="7038975" cy="7579664"/>
          </a:xfrm>
          <a:prstGeom prst="rect">
            <a:avLst/>
          </a:prstGeom>
        </p:spPr>
      </p:pic>
      <p:sp>
        <p:nvSpPr>
          <p:cNvPr id="13" name="TextBox 12"/>
          <p:cNvSpPr txBox="1"/>
          <p:nvPr/>
        </p:nvSpPr>
        <p:spPr>
          <a:xfrm>
            <a:off x="820791" y="1664700"/>
            <a:ext cx="6313787" cy="6447919"/>
          </a:xfrm>
          <a:prstGeom prst="rect">
            <a:avLst/>
          </a:prstGeom>
          <a:noFill/>
        </p:spPr>
        <p:txBody>
          <a:bodyPr wrap="square" numCol="2" rtlCol="0">
            <a:spAutoFit/>
          </a:bodyPr>
          <a:lstStyle/>
          <a:p>
            <a:pPr marL="285750" indent="-285750" algn="just">
              <a:lnSpc>
                <a:spcPct val="150000"/>
              </a:lnSpc>
              <a:buFont typeface="Arial" panose="020B0604020202020204" pitchFamily="34" charset="0"/>
              <a:buChar char="•"/>
            </a:pPr>
            <a:r>
              <a:rPr lang="en-US" sz="1400" dirty="0" smtClean="0">
                <a:solidFill>
                  <a:schemeClr val="bg1"/>
                </a:solidFill>
                <a:latin typeface="Segoe UI" pitchFamily="34" charset="0"/>
                <a:ea typeface="Segoe UI" pitchFamily="34" charset="0"/>
                <a:cs typeface="Segoe UI" pitchFamily="34" charset="0"/>
              </a:rPr>
              <a:t>Phone first then email</a:t>
            </a:r>
          </a:p>
          <a:p>
            <a:pPr marL="285750" indent="-285750" algn="just">
              <a:lnSpc>
                <a:spcPct val="150000"/>
              </a:lnSpc>
              <a:buFont typeface="Arial" panose="020B0604020202020204" pitchFamily="34" charset="0"/>
              <a:buChar char="•"/>
            </a:pPr>
            <a:r>
              <a:rPr lang="en-US" sz="1400" dirty="0" smtClean="0">
                <a:solidFill>
                  <a:schemeClr val="bg1"/>
                </a:solidFill>
                <a:latin typeface="Segoe UI" pitchFamily="34" charset="0"/>
                <a:ea typeface="Segoe UI" pitchFamily="34" charset="0"/>
                <a:cs typeface="Segoe UI" pitchFamily="34" charset="0"/>
              </a:rPr>
              <a:t>Manager followed up</a:t>
            </a:r>
          </a:p>
          <a:p>
            <a:pPr marL="285750" indent="-285750" algn="just">
              <a:lnSpc>
                <a:spcPct val="150000"/>
              </a:lnSpc>
              <a:buFont typeface="Arial" panose="020B0604020202020204" pitchFamily="34" charset="0"/>
              <a:buChar char="•"/>
            </a:pPr>
            <a:r>
              <a:rPr lang="en-US" sz="1400" dirty="0" smtClean="0">
                <a:solidFill>
                  <a:schemeClr val="bg1"/>
                </a:solidFill>
                <a:latin typeface="Segoe UI" pitchFamily="34" charset="0"/>
                <a:ea typeface="Segoe UI" pitchFamily="34" charset="0"/>
                <a:cs typeface="Segoe UI" pitchFamily="34" charset="0"/>
              </a:rPr>
              <a:t>Email and phone on second day</a:t>
            </a:r>
          </a:p>
          <a:p>
            <a:pPr marL="285750" indent="-285750" algn="just">
              <a:lnSpc>
                <a:spcPct val="150000"/>
              </a:lnSpc>
              <a:buFont typeface="Arial" panose="020B0604020202020204" pitchFamily="34" charset="0"/>
              <a:buChar char="•"/>
            </a:pPr>
            <a:r>
              <a:rPr lang="en-US" sz="1400" dirty="0" smtClean="0">
                <a:solidFill>
                  <a:schemeClr val="bg1"/>
                </a:solidFill>
                <a:latin typeface="Segoe UI" pitchFamily="34" charset="0"/>
                <a:ea typeface="Segoe UI" pitchFamily="34" charset="0"/>
                <a:cs typeface="Segoe UI" pitchFamily="34" charset="0"/>
              </a:rPr>
              <a:t>Salesperson asked questions?</a:t>
            </a:r>
          </a:p>
          <a:p>
            <a:pPr marL="285750" indent="-285750" algn="just">
              <a:lnSpc>
                <a:spcPct val="150000"/>
              </a:lnSpc>
              <a:buFont typeface="Arial" panose="020B0604020202020204" pitchFamily="34" charset="0"/>
              <a:buChar char="•"/>
            </a:pPr>
            <a:r>
              <a:rPr lang="en-US" sz="1400" dirty="0" smtClean="0">
                <a:solidFill>
                  <a:schemeClr val="bg1"/>
                </a:solidFill>
                <a:latin typeface="Segoe UI" pitchFamily="34" charset="0"/>
                <a:ea typeface="Segoe UI" pitchFamily="34" charset="0"/>
                <a:cs typeface="Segoe UI" pitchFamily="34" charset="0"/>
              </a:rPr>
              <a:t>Valid voicemail message</a:t>
            </a:r>
          </a:p>
          <a:p>
            <a:pPr marL="285750" indent="-285750" algn="just">
              <a:lnSpc>
                <a:spcPct val="150000"/>
              </a:lnSpc>
              <a:buFont typeface="Arial" panose="020B0604020202020204" pitchFamily="34" charset="0"/>
              <a:buChar char="•"/>
            </a:pPr>
            <a:r>
              <a:rPr lang="en-US" sz="1400" dirty="0" smtClean="0">
                <a:solidFill>
                  <a:schemeClr val="bg1"/>
                </a:solidFill>
                <a:latin typeface="Segoe UI" pitchFamily="34" charset="0"/>
                <a:ea typeface="Segoe UI" pitchFamily="34" charset="0"/>
                <a:cs typeface="Segoe UI" pitchFamily="34" charset="0"/>
              </a:rPr>
              <a:t>7-day phone call count</a:t>
            </a:r>
          </a:p>
          <a:p>
            <a:pPr marL="285750" indent="-285750" algn="just">
              <a:lnSpc>
                <a:spcPct val="150000"/>
              </a:lnSpc>
              <a:buFont typeface="Arial" panose="020B0604020202020204" pitchFamily="34" charset="0"/>
              <a:buChar char="•"/>
            </a:pPr>
            <a:r>
              <a:rPr lang="en-US" sz="1400" dirty="0" smtClean="0">
                <a:solidFill>
                  <a:schemeClr val="bg1"/>
                </a:solidFill>
                <a:latin typeface="Segoe UI" pitchFamily="34" charset="0"/>
                <a:ea typeface="Segoe UI" pitchFamily="34" charset="0"/>
                <a:cs typeface="Segoe UI" pitchFamily="34" charset="0"/>
              </a:rPr>
              <a:t>7-day follow-up email</a:t>
            </a:r>
          </a:p>
          <a:p>
            <a:pPr marL="285750" indent="-285750" algn="just">
              <a:lnSpc>
                <a:spcPct val="150000"/>
              </a:lnSpc>
              <a:buFont typeface="Arial" panose="020B0604020202020204" pitchFamily="34" charset="0"/>
              <a:buChar char="•"/>
            </a:pPr>
            <a:r>
              <a:rPr lang="en-US" sz="1400" dirty="0" smtClean="0">
                <a:solidFill>
                  <a:schemeClr val="bg1"/>
                </a:solidFill>
                <a:latin typeface="Segoe UI" pitchFamily="34" charset="0"/>
                <a:ea typeface="Segoe UI" pitchFamily="34" charset="0"/>
                <a:cs typeface="Segoe UI" pitchFamily="34" charset="0"/>
              </a:rPr>
              <a:t>7-day follow-up phone call</a:t>
            </a:r>
          </a:p>
          <a:p>
            <a:pPr marL="285750" indent="-285750" algn="just">
              <a:lnSpc>
                <a:spcPct val="150000"/>
              </a:lnSpc>
              <a:buFont typeface="Arial" panose="020B0604020202020204" pitchFamily="34" charset="0"/>
              <a:buChar char="•"/>
            </a:pPr>
            <a:r>
              <a:rPr lang="en-US" sz="1400" dirty="0" smtClean="0">
                <a:solidFill>
                  <a:schemeClr val="bg1"/>
                </a:solidFill>
                <a:latin typeface="Segoe UI" pitchFamily="34" charset="0"/>
                <a:ea typeface="Segoe UI" pitchFamily="34" charset="0"/>
                <a:cs typeface="Segoe UI" pitchFamily="34" charset="0"/>
              </a:rPr>
              <a:t>14-day email follow-up count</a:t>
            </a:r>
          </a:p>
          <a:p>
            <a:pPr marL="285750" indent="-285750" algn="just">
              <a:lnSpc>
                <a:spcPct val="150000"/>
              </a:lnSpc>
              <a:buFont typeface="Arial" panose="020B0604020202020204" pitchFamily="34" charset="0"/>
              <a:buChar char="•"/>
            </a:pPr>
            <a:r>
              <a:rPr lang="en-US" sz="1400" dirty="0" smtClean="0">
                <a:solidFill>
                  <a:schemeClr val="bg1"/>
                </a:solidFill>
                <a:latin typeface="Segoe UI" pitchFamily="34" charset="0"/>
                <a:ea typeface="Segoe UI" pitchFamily="34" charset="0"/>
                <a:cs typeface="Segoe UI" pitchFamily="34" charset="0"/>
              </a:rPr>
              <a:t>Sales associate name provided</a:t>
            </a:r>
          </a:p>
          <a:p>
            <a:pPr marL="285750" indent="-285750" algn="just">
              <a:lnSpc>
                <a:spcPct val="150000"/>
              </a:lnSpc>
              <a:buFont typeface="Arial" panose="020B0604020202020204" pitchFamily="34" charset="0"/>
              <a:buChar char="•"/>
            </a:pPr>
            <a:r>
              <a:rPr lang="en-US" sz="1400" dirty="0" smtClean="0">
                <a:solidFill>
                  <a:schemeClr val="bg1"/>
                </a:solidFill>
                <a:latin typeface="Segoe UI" pitchFamily="34" charset="0"/>
                <a:ea typeface="Segoe UI" pitchFamily="34" charset="0"/>
                <a:cs typeface="Segoe UI" pitchFamily="34" charset="0"/>
              </a:rPr>
              <a:t>Sales associate title provided</a:t>
            </a:r>
          </a:p>
          <a:p>
            <a:pPr marL="285750" indent="-285750" algn="just">
              <a:lnSpc>
                <a:spcPct val="150000"/>
              </a:lnSpc>
              <a:buFont typeface="Arial" panose="020B0604020202020204" pitchFamily="34" charset="0"/>
              <a:buChar char="•"/>
            </a:pPr>
            <a:r>
              <a:rPr lang="en-US" sz="1400" dirty="0" smtClean="0">
                <a:solidFill>
                  <a:schemeClr val="bg1"/>
                </a:solidFill>
                <a:latin typeface="Segoe UI" pitchFamily="34" charset="0"/>
                <a:ea typeface="Segoe UI" pitchFamily="34" charset="0"/>
                <a:cs typeface="Segoe UI" pitchFamily="34" charset="0"/>
              </a:rPr>
              <a:t>Sales associate phone provided</a:t>
            </a:r>
          </a:p>
          <a:p>
            <a:pPr marL="285750" indent="-285750" algn="just">
              <a:lnSpc>
                <a:spcPct val="150000"/>
              </a:lnSpc>
              <a:buFont typeface="Arial" panose="020B0604020202020204" pitchFamily="34" charset="0"/>
              <a:buChar char="•"/>
            </a:pPr>
            <a:r>
              <a:rPr lang="en-US" sz="1400" dirty="0" smtClean="0">
                <a:solidFill>
                  <a:schemeClr val="bg1"/>
                </a:solidFill>
                <a:latin typeface="Segoe UI" pitchFamily="34" charset="0"/>
                <a:ea typeface="Segoe UI" pitchFamily="34" charset="0"/>
                <a:cs typeface="Segoe UI" pitchFamily="34" charset="0"/>
              </a:rPr>
              <a:t>Sales associate email provided</a:t>
            </a:r>
          </a:p>
          <a:p>
            <a:pPr marL="285750" indent="-285750" algn="just">
              <a:lnSpc>
                <a:spcPct val="150000"/>
              </a:lnSpc>
              <a:buFont typeface="Arial" panose="020B0604020202020204" pitchFamily="34" charset="0"/>
              <a:buChar char="•"/>
            </a:pPr>
            <a:r>
              <a:rPr lang="en-US" sz="1400" dirty="0" smtClean="0">
                <a:solidFill>
                  <a:schemeClr val="bg1"/>
                </a:solidFill>
                <a:latin typeface="Segoe UI" pitchFamily="34" charset="0"/>
                <a:ea typeface="Segoe UI" pitchFamily="34" charset="0"/>
                <a:cs typeface="Segoe UI" pitchFamily="34" charset="0"/>
              </a:rPr>
              <a:t>Dealer differentiator provided</a:t>
            </a:r>
          </a:p>
          <a:p>
            <a:pPr marL="285750" indent="-285750" algn="just">
              <a:lnSpc>
                <a:spcPct val="150000"/>
              </a:lnSpc>
              <a:buFont typeface="Arial" panose="020B0604020202020204" pitchFamily="34" charset="0"/>
              <a:buChar char="•"/>
            </a:pPr>
            <a:r>
              <a:rPr lang="en-US" sz="1400" dirty="0" smtClean="0">
                <a:solidFill>
                  <a:schemeClr val="bg1"/>
                </a:solidFill>
                <a:latin typeface="Segoe UI" pitchFamily="34" charset="0"/>
                <a:ea typeface="Segoe UI" pitchFamily="34" charset="0"/>
                <a:cs typeface="Segoe UI" pitchFamily="34" charset="0"/>
              </a:rPr>
              <a:t>Make and model differentiator</a:t>
            </a:r>
          </a:p>
          <a:p>
            <a:pPr marL="285750" indent="-285750" algn="just">
              <a:lnSpc>
                <a:spcPct val="150000"/>
              </a:lnSpc>
              <a:buFont typeface="Arial" panose="020B0604020202020204" pitchFamily="34" charset="0"/>
              <a:buChar char="•"/>
            </a:pPr>
            <a:r>
              <a:rPr lang="en-US" sz="1400" dirty="0" smtClean="0">
                <a:solidFill>
                  <a:schemeClr val="bg1"/>
                </a:solidFill>
                <a:latin typeface="Segoe UI" pitchFamily="34" charset="0"/>
                <a:ea typeface="Segoe UI" pitchFamily="34" charset="0"/>
                <a:cs typeface="Segoe UI" pitchFamily="34" charset="0"/>
              </a:rPr>
              <a:t>Vehicle availability mentioned</a:t>
            </a:r>
          </a:p>
          <a:p>
            <a:pPr marL="285750" indent="-285750" algn="just">
              <a:lnSpc>
                <a:spcPct val="150000"/>
              </a:lnSpc>
              <a:buFont typeface="Arial" panose="020B0604020202020204" pitchFamily="34" charset="0"/>
              <a:buChar char="•"/>
            </a:pPr>
            <a:r>
              <a:rPr lang="en-US" sz="1400" dirty="0" smtClean="0">
                <a:solidFill>
                  <a:schemeClr val="bg1"/>
                </a:solidFill>
                <a:latin typeface="Segoe UI" pitchFamily="34" charset="0"/>
                <a:ea typeface="Segoe UI" pitchFamily="34" charset="0"/>
                <a:cs typeface="Segoe UI" pitchFamily="34" charset="0"/>
              </a:rPr>
              <a:t>Test drive mentioned</a:t>
            </a:r>
          </a:p>
          <a:p>
            <a:pPr marL="285750" indent="-285750" algn="just">
              <a:lnSpc>
                <a:spcPct val="150000"/>
              </a:lnSpc>
              <a:buFont typeface="Arial" panose="020B0604020202020204" pitchFamily="34" charset="0"/>
              <a:buChar char="•"/>
            </a:pPr>
            <a:r>
              <a:rPr lang="en-US" sz="1400" dirty="0" smtClean="0">
                <a:solidFill>
                  <a:schemeClr val="bg1"/>
                </a:solidFill>
                <a:latin typeface="Segoe UI" pitchFamily="34" charset="0"/>
                <a:ea typeface="Segoe UI" pitchFamily="34" charset="0"/>
                <a:cs typeface="Segoe UI" pitchFamily="34" charset="0"/>
              </a:rPr>
              <a:t>Sales mentioned</a:t>
            </a:r>
          </a:p>
          <a:p>
            <a:pPr marL="285750" indent="-285750" algn="just">
              <a:lnSpc>
                <a:spcPct val="150000"/>
              </a:lnSpc>
              <a:buFont typeface="Arial" panose="020B0604020202020204" pitchFamily="34" charset="0"/>
              <a:buChar char="•"/>
            </a:pPr>
            <a:r>
              <a:rPr lang="en-US" sz="1400" dirty="0" smtClean="0">
                <a:solidFill>
                  <a:schemeClr val="bg1"/>
                </a:solidFill>
                <a:latin typeface="Segoe UI" pitchFamily="34" charset="0"/>
                <a:ea typeface="Segoe UI" pitchFamily="34" charset="0"/>
                <a:cs typeface="Segoe UI" pitchFamily="34" charset="0"/>
              </a:rPr>
              <a:t>Alternative vehicle choice</a:t>
            </a:r>
          </a:p>
          <a:p>
            <a:pPr algn="just"/>
            <a:endParaRPr lang="en-US" sz="1400" dirty="0">
              <a:solidFill>
                <a:schemeClr val="bg1"/>
              </a:solidFill>
              <a:latin typeface="Segoe UI" pitchFamily="34" charset="0"/>
              <a:ea typeface="Segoe UI" pitchFamily="34" charset="0"/>
              <a:cs typeface="Segoe UI" pitchFamily="34" charset="0"/>
            </a:endParaRPr>
          </a:p>
        </p:txBody>
      </p:sp>
    </p:spTree>
  </p:cSld>
  <p:clrMapOvr>
    <a:masterClrMapping/>
  </p:clrMapOvr>
  <p:transition spd="med" advClick="0" advTm="2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6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14009" y="311285"/>
            <a:ext cx="6624941" cy="830997"/>
          </a:xfrm>
          <a:prstGeom prst="rect">
            <a:avLst/>
          </a:prstGeom>
          <a:noFill/>
        </p:spPr>
        <p:txBody>
          <a:bodyPr wrap="square" rtlCol="0">
            <a:spAutoFit/>
          </a:bodyPr>
          <a:lstStyle/>
          <a:p>
            <a:r>
              <a:rPr lang="en-US" sz="4800" b="1" dirty="0" smtClean="0">
                <a:solidFill>
                  <a:schemeClr val="bg1"/>
                </a:solidFill>
                <a:latin typeface="Segoe UI" pitchFamily="34" charset="0"/>
                <a:ea typeface="Segoe UI" pitchFamily="34" charset="0"/>
                <a:cs typeface="Segoe UI" pitchFamily="34" charset="0"/>
              </a:rPr>
              <a:t>The Email Log</a:t>
            </a:r>
            <a:endParaRPr lang="en-US" sz="4800" b="1" dirty="0">
              <a:solidFill>
                <a:schemeClr val="bg1"/>
              </a:solidFill>
              <a:latin typeface="Segoe UI" pitchFamily="34" charset="0"/>
              <a:ea typeface="Segoe UI" pitchFamily="34" charset="0"/>
              <a:cs typeface="Segoe UI" pitchFamily="34" charset="0"/>
            </a:endParaRPr>
          </a:p>
        </p:txBody>
      </p:sp>
      <p:sp>
        <p:nvSpPr>
          <p:cNvPr id="29" name="TextBox 28"/>
          <p:cNvSpPr txBox="1"/>
          <p:nvPr/>
        </p:nvSpPr>
        <p:spPr>
          <a:xfrm>
            <a:off x="243186" y="1215948"/>
            <a:ext cx="14110989" cy="923330"/>
          </a:xfrm>
          <a:prstGeom prst="rect">
            <a:avLst/>
          </a:prstGeom>
          <a:noFill/>
        </p:spPr>
        <p:txBody>
          <a:bodyPr wrap="square" rtlCol="0">
            <a:spAutoFit/>
          </a:bodyPr>
          <a:lstStyle/>
          <a:p>
            <a:r>
              <a:rPr lang="en-US" sz="1800" dirty="0" smtClean="0">
                <a:solidFill>
                  <a:schemeClr val="bg1"/>
                </a:solidFill>
                <a:latin typeface="Segoe UI" pitchFamily="34" charset="0"/>
                <a:ea typeface="Segoe UI" pitchFamily="34" charset="0"/>
                <a:cs typeface="Segoe UI" pitchFamily="34" charset="0"/>
              </a:rPr>
              <a:t>We log a copy of every email sent to our </a:t>
            </a:r>
            <a:r>
              <a:rPr lang="en-US" sz="1800" dirty="0" err="1" smtClean="0">
                <a:solidFill>
                  <a:schemeClr val="bg1"/>
                </a:solidFill>
                <a:latin typeface="Segoe UI" pitchFamily="34" charset="0"/>
                <a:ea typeface="Segoe UI" pitchFamily="34" charset="0"/>
                <a:cs typeface="Segoe UI" pitchFamily="34" charset="0"/>
              </a:rPr>
              <a:t>myster</a:t>
            </a:r>
            <a:r>
              <a:rPr lang="en-US" sz="1800" dirty="0" smtClean="0">
                <a:solidFill>
                  <a:schemeClr val="bg1"/>
                </a:solidFill>
                <a:latin typeface="Segoe UI" pitchFamily="34" charset="0"/>
                <a:ea typeface="Segoe UI" pitchFamily="34" charset="0"/>
                <a:cs typeface="Segoe UI" pitchFamily="34" charset="0"/>
              </a:rPr>
              <a:t> shopper’s address. At a glance, you can view key details like send date, price quote and automated or personal response type. With a single click, you can also view the actual email, in its original format, including images, body text, and other features, like similar vehicle suggestions or links to brochures.</a:t>
            </a:r>
            <a:endParaRPr lang="en-US" sz="1800" dirty="0">
              <a:solidFill>
                <a:schemeClr val="bg1"/>
              </a:solidFill>
              <a:latin typeface="Segoe UI" pitchFamily="34" charset="0"/>
              <a:ea typeface="Segoe UI" pitchFamily="34" charset="0"/>
              <a:cs typeface="Segoe UI" pitchFamily="34"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2789"/>
          <a:stretch/>
        </p:blipFill>
        <p:spPr>
          <a:xfrm>
            <a:off x="2286000" y="2314545"/>
            <a:ext cx="10058400" cy="6581099"/>
          </a:xfrm>
          <a:prstGeom prst="rect">
            <a:avLst/>
          </a:prstGeom>
        </p:spPr>
      </p:pic>
    </p:spTree>
    <p:extLst>
      <p:ext uri="{BB962C8B-B14F-4D97-AF65-F5344CB8AC3E}">
        <p14:creationId xmlns:p14="http://schemas.microsoft.com/office/powerpoint/2010/main" val="2756288781"/>
      </p:ext>
    </p:extLst>
  </p:cSld>
  <p:clrMapOvr>
    <a:masterClrMapping/>
  </p:clrMapOvr>
  <p:transition spd="med" advClick="0" advTm="20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14009" y="311285"/>
            <a:ext cx="6624941" cy="830997"/>
          </a:xfrm>
          <a:prstGeom prst="rect">
            <a:avLst/>
          </a:prstGeom>
          <a:noFill/>
        </p:spPr>
        <p:txBody>
          <a:bodyPr wrap="square" rtlCol="0">
            <a:spAutoFit/>
          </a:bodyPr>
          <a:lstStyle/>
          <a:p>
            <a:r>
              <a:rPr lang="en-US" sz="4800" b="1" dirty="0" smtClean="0">
                <a:solidFill>
                  <a:schemeClr val="bg1"/>
                </a:solidFill>
                <a:latin typeface="Segoe UI" pitchFamily="34" charset="0"/>
                <a:ea typeface="Segoe UI" pitchFamily="34" charset="0"/>
                <a:cs typeface="Segoe UI" pitchFamily="34" charset="0"/>
              </a:rPr>
              <a:t>The Voicemail Log</a:t>
            </a:r>
            <a:endParaRPr lang="en-US" sz="4800" b="1" dirty="0">
              <a:solidFill>
                <a:schemeClr val="bg1"/>
              </a:solidFill>
              <a:latin typeface="Segoe UI" pitchFamily="34" charset="0"/>
              <a:ea typeface="Segoe UI" pitchFamily="34" charset="0"/>
              <a:cs typeface="Segoe UI" pitchFamily="34" charset="0"/>
            </a:endParaRPr>
          </a:p>
        </p:txBody>
      </p:sp>
      <p:sp>
        <p:nvSpPr>
          <p:cNvPr id="29" name="TextBox 28"/>
          <p:cNvSpPr txBox="1"/>
          <p:nvPr/>
        </p:nvSpPr>
        <p:spPr>
          <a:xfrm>
            <a:off x="243186" y="1215948"/>
            <a:ext cx="14110989" cy="923330"/>
          </a:xfrm>
          <a:prstGeom prst="rect">
            <a:avLst/>
          </a:prstGeom>
          <a:noFill/>
        </p:spPr>
        <p:txBody>
          <a:bodyPr wrap="square" rtlCol="0">
            <a:spAutoFit/>
          </a:bodyPr>
          <a:lstStyle/>
          <a:p>
            <a:r>
              <a:rPr lang="en-US" sz="18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In </a:t>
            </a:r>
            <a:r>
              <a:rPr lang="en-US" sz="1800" dirty="0">
                <a:solidFill>
                  <a:schemeClr val="bg1"/>
                </a:solidFill>
                <a:latin typeface="Segoe UI" panose="020B0502040204020203" pitchFamily="34" charset="0"/>
                <a:ea typeface="Segoe UI" panose="020B0502040204020203" pitchFamily="34" charset="0"/>
                <a:cs typeface="Segoe UI" panose="020B0502040204020203" pitchFamily="34" charset="0"/>
              </a:rPr>
              <a:t>addition to email, we log an audio file of every voicemail left by a dealership’s sales team. Not only can you see, at a glance, how often a salesperson called our mystery shopper, but you can also view the duration of the call, and hear the salesperson’s message and vocal delivery.</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9145"/>
          <a:stretch/>
        </p:blipFill>
        <p:spPr>
          <a:xfrm>
            <a:off x="2286000" y="2517422"/>
            <a:ext cx="10058400" cy="6101470"/>
          </a:xfrm>
          <a:prstGeom prst="rect">
            <a:avLst/>
          </a:prstGeom>
        </p:spPr>
      </p:pic>
    </p:spTree>
    <p:extLst>
      <p:ext uri="{BB962C8B-B14F-4D97-AF65-F5344CB8AC3E}">
        <p14:creationId xmlns:p14="http://schemas.microsoft.com/office/powerpoint/2010/main" val="3382996288"/>
      </p:ext>
    </p:extLst>
  </p:cSld>
  <p:clrMapOvr>
    <a:masterClrMapping/>
  </p:clrMapOvr>
  <p:transition spd="med" advClick="0" advTm="18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14009" y="311285"/>
            <a:ext cx="6624941" cy="830997"/>
          </a:xfrm>
          <a:prstGeom prst="rect">
            <a:avLst/>
          </a:prstGeom>
          <a:noFill/>
        </p:spPr>
        <p:txBody>
          <a:bodyPr wrap="square" rtlCol="0">
            <a:spAutoFit/>
          </a:bodyPr>
          <a:lstStyle/>
          <a:p>
            <a:r>
              <a:rPr lang="en-US" sz="4800" b="1" dirty="0" smtClean="0">
                <a:solidFill>
                  <a:schemeClr val="bg1"/>
                </a:solidFill>
                <a:latin typeface="Segoe UI" pitchFamily="34" charset="0"/>
                <a:ea typeface="Segoe UI" pitchFamily="34" charset="0"/>
                <a:cs typeface="Segoe UI" pitchFamily="34" charset="0"/>
              </a:rPr>
              <a:t>Shops Archive</a:t>
            </a:r>
            <a:endParaRPr lang="en-US" sz="4800" b="1" dirty="0">
              <a:solidFill>
                <a:schemeClr val="bg1"/>
              </a:solidFill>
              <a:latin typeface="Segoe UI" pitchFamily="34" charset="0"/>
              <a:ea typeface="Segoe UI" pitchFamily="34" charset="0"/>
              <a:cs typeface="Segoe UI" pitchFamily="34" charset="0"/>
            </a:endParaRPr>
          </a:p>
        </p:txBody>
      </p:sp>
      <p:sp>
        <p:nvSpPr>
          <p:cNvPr id="29" name="TextBox 28"/>
          <p:cNvSpPr txBox="1"/>
          <p:nvPr/>
        </p:nvSpPr>
        <p:spPr>
          <a:xfrm>
            <a:off x="243186" y="1215948"/>
            <a:ext cx="14110989" cy="369332"/>
          </a:xfrm>
          <a:prstGeom prst="rect">
            <a:avLst/>
          </a:prstGeom>
          <a:noFill/>
        </p:spPr>
        <p:txBody>
          <a:bodyPr wrap="square" rtlCol="0">
            <a:spAutoFit/>
          </a:bodyPr>
          <a:lstStyle/>
          <a:p>
            <a:r>
              <a:rPr lang="en-US" sz="18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Access </a:t>
            </a:r>
            <a:r>
              <a:rPr lang="en-US" sz="1800" dirty="0">
                <a:solidFill>
                  <a:schemeClr val="bg1"/>
                </a:solidFill>
                <a:latin typeface="Segoe UI" panose="020B0502040204020203" pitchFamily="34" charset="0"/>
                <a:ea typeface="Segoe UI" panose="020B0502040204020203" pitchFamily="34" charset="0"/>
                <a:cs typeface="Segoe UI" panose="020B0502040204020203" pitchFamily="34" charset="0"/>
              </a:rPr>
              <a:t>all of your previous shops from the header of any shop you view.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087" y="1767240"/>
            <a:ext cx="9420225" cy="7077075"/>
          </a:xfrm>
          <a:prstGeom prst="rect">
            <a:avLst/>
          </a:prstGeom>
        </p:spPr>
      </p:pic>
    </p:spTree>
    <p:extLst>
      <p:ext uri="{BB962C8B-B14F-4D97-AF65-F5344CB8AC3E}">
        <p14:creationId xmlns:p14="http://schemas.microsoft.com/office/powerpoint/2010/main" val="1375748738"/>
      </p:ext>
    </p:extLst>
  </p:cSld>
  <p:clrMapOvr>
    <a:masterClrMapping/>
  </p:clrMapOvr>
  <p:transition spd="med" advClick="0" advTm="12000">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TotalTime>
  <Words>1064</Words>
  <Application>Microsoft Office PowerPoint</Application>
  <PresentationFormat>Custom</PresentationFormat>
  <Paragraphs>75</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dc:creator>
  <cp:lastModifiedBy>gary</cp:lastModifiedBy>
  <cp:revision>37</cp:revision>
  <dcterms:created xsi:type="dcterms:W3CDTF">2014-11-07T05:44:49Z</dcterms:created>
  <dcterms:modified xsi:type="dcterms:W3CDTF">2014-11-07T23:21:28Z</dcterms:modified>
</cp:coreProperties>
</file>